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16.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22.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1013827"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6927" y="3719179"/>
            <a:ext cx="14325792" cy="776484"/>
          </a:xfrm>
          <a:prstGeom prst="rect">
            <a:avLst/>
          </a:prstGeom>
        </p:spPr>
        <p:txBody>
          <a:bodyPr anchor="t" rtlCol="false" tIns="0" lIns="0" bIns="0" rIns="0">
            <a:spAutoFit/>
          </a:bodyPr>
          <a:lstStyle/>
          <a:p>
            <a:pPr>
              <a:lnSpc>
                <a:spcPts val="6073"/>
              </a:lnSpc>
            </a:pPr>
            <a:r>
              <a:rPr lang="en-US" sz="5280">
                <a:solidFill>
                  <a:srgbClr val="FFFFFF"/>
                </a:solidFill>
                <a:latin typeface="Kollektif Bold"/>
              </a:rPr>
              <a:t>MAKE AN APPOINTMENT FOR A PATIENTS</a:t>
            </a:r>
          </a:p>
        </p:txBody>
      </p:sp>
      <p:sp>
        <p:nvSpPr>
          <p:cNvPr name="TextBox 4" id="4"/>
          <p:cNvSpPr txBox="true"/>
          <p:nvPr/>
        </p:nvSpPr>
        <p:spPr>
          <a:xfrm rot="0">
            <a:off x="756927" y="5071426"/>
            <a:ext cx="13695775" cy="1369695"/>
          </a:xfrm>
          <a:prstGeom prst="rect">
            <a:avLst/>
          </a:prstGeom>
        </p:spPr>
        <p:txBody>
          <a:bodyPr anchor="t" rtlCol="false" tIns="0" lIns="0" bIns="0" rIns="0">
            <a:spAutoFit/>
          </a:bodyPr>
          <a:lstStyle/>
          <a:p>
            <a:pPr>
              <a:lnSpc>
                <a:spcPts val="10560"/>
              </a:lnSpc>
            </a:pPr>
            <a:r>
              <a:rPr lang="en-US" sz="9600" spc="1027">
                <a:solidFill>
                  <a:srgbClr val="FFFFFF"/>
                </a:solidFill>
                <a:latin typeface="Public Sans Bold"/>
              </a:rPr>
              <a:t>4 AE SIEU NHAN</a:t>
            </a:r>
          </a:p>
        </p:txBody>
      </p:sp>
      <p:sp>
        <p:nvSpPr>
          <p:cNvPr name="TextBox 5" id="5"/>
          <p:cNvSpPr txBox="true"/>
          <p:nvPr/>
        </p:nvSpPr>
        <p:spPr>
          <a:xfrm rot="0">
            <a:off x="1043940" y="7287306"/>
            <a:ext cx="6623538" cy="1031578"/>
          </a:xfrm>
          <a:prstGeom prst="rect">
            <a:avLst/>
          </a:prstGeom>
        </p:spPr>
        <p:txBody>
          <a:bodyPr anchor="t" rtlCol="false" tIns="0" lIns="0" bIns="0" rIns="0">
            <a:spAutoFit/>
          </a:bodyPr>
          <a:lstStyle/>
          <a:p>
            <a:pPr>
              <a:lnSpc>
                <a:spcPts val="2750"/>
              </a:lnSpc>
            </a:pPr>
            <a:r>
              <a:rPr lang="en-US" sz="2500" spc="212">
                <a:solidFill>
                  <a:srgbClr val="FFFFFF"/>
                </a:solidFill>
                <a:latin typeface="Montserrat Bold"/>
              </a:rPr>
              <a:t>Teacher: Nguyễn Hồng Phương</a:t>
            </a:r>
          </a:p>
          <a:p>
            <a:pPr>
              <a:lnSpc>
                <a:spcPts val="2750"/>
              </a:lnSpc>
            </a:pPr>
            <a:r>
              <a:rPr lang="en-US" sz="2500" spc="212">
                <a:solidFill>
                  <a:srgbClr val="FFFFFF"/>
                </a:solidFill>
                <a:latin typeface="Montserrat Bold"/>
              </a:rPr>
              <a:t>Class ID: 143680</a:t>
            </a:r>
          </a:p>
          <a:p>
            <a:pPr>
              <a:lnSpc>
                <a:spcPts val="2750"/>
              </a:lnSpc>
            </a:pPr>
            <a:r>
              <a:rPr lang="en-US" sz="2500" spc="212">
                <a:solidFill>
                  <a:srgbClr val="FFFFFF"/>
                </a:solidFill>
                <a:latin typeface="Montserrat Bold"/>
              </a:rPr>
              <a:t>Module: Database Lab</a:t>
            </a:r>
          </a:p>
        </p:txBody>
      </p:sp>
      <p:sp>
        <p:nvSpPr>
          <p:cNvPr name="Freeform 6" id="6"/>
          <p:cNvSpPr/>
          <p:nvPr/>
        </p:nvSpPr>
        <p:spPr>
          <a:xfrm flipH="false" flipV="false" rot="0">
            <a:off x="-912852" y="6603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8924055"/>
            <a:ext cx="4280584" cy="323182"/>
          </a:xfrm>
          <a:prstGeom prst="rect">
            <a:avLst/>
          </a:prstGeom>
        </p:spPr>
        <p:txBody>
          <a:bodyPr anchor="t" rtlCol="false" tIns="0" lIns="0" bIns="0" rIns="0">
            <a:spAutoFit/>
          </a:bodyPr>
          <a:lstStyle/>
          <a:p>
            <a:pPr>
              <a:lnSpc>
                <a:spcPts val="2419"/>
              </a:lnSpc>
            </a:pPr>
            <a:r>
              <a:rPr lang="en-US" sz="2199" spc="312">
                <a:solidFill>
                  <a:srgbClr val="FFFFFF"/>
                </a:solidFill>
                <a:latin typeface="Kollektif Bold"/>
              </a:rPr>
              <a:t>JANUARY 2024</a:t>
            </a:r>
          </a:p>
        </p:txBody>
      </p:sp>
      <p:sp>
        <p:nvSpPr>
          <p:cNvPr name="Freeform 8" id="8"/>
          <p:cNvSpPr/>
          <p:nvPr/>
        </p:nvSpPr>
        <p:spPr>
          <a:xfrm flipH="false" flipV="false" rot="0">
            <a:off x="1207806" y="1028700"/>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83826" y="1082628"/>
            <a:ext cx="3032398" cy="240599"/>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DATABASE REPORT</a:t>
            </a:r>
          </a:p>
        </p:txBody>
      </p:sp>
      <p:sp>
        <p:nvSpPr>
          <p:cNvPr name="Freeform 10" id="10"/>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919656" y="2278651"/>
            <a:ext cx="7261328" cy="1377154"/>
          </a:xfrm>
          <a:custGeom>
            <a:avLst/>
            <a:gdLst/>
            <a:ahLst/>
            <a:cxnLst/>
            <a:rect r="r" b="b" t="t" l="l"/>
            <a:pathLst>
              <a:path h="1377154" w="7261328">
                <a:moveTo>
                  <a:pt x="0" y="0"/>
                </a:moveTo>
                <a:lnTo>
                  <a:pt x="7261328" y="0"/>
                </a:lnTo>
                <a:lnTo>
                  <a:pt x="7261328" y="1377154"/>
                </a:lnTo>
                <a:lnTo>
                  <a:pt x="0" y="1377154"/>
                </a:lnTo>
                <a:lnTo>
                  <a:pt x="0" y="0"/>
                </a:lnTo>
                <a:close/>
              </a:path>
            </a:pathLst>
          </a:custGeom>
          <a:blipFill>
            <a:blip r:embed="rId8"/>
            <a:stretch>
              <a:fillRect l="0" t="0" r="0" b="-5016"/>
            </a:stretch>
          </a:blipFill>
        </p:spPr>
      </p:sp>
      <p:sp>
        <p:nvSpPr>
          <p:cNvPr name="Freeform 12" id="12"/>
          <p:cNvSpPr/>
          <p:nvPr/>
        </p:nvSpPr>
        <p:spPr>
          <a:xfrm flipH="false" flipV="false" rot="0">
            <a:off x="8919656" y="4638828"/>
            <a:ext cx="7261328" cy="1446593"/>
          </a:xfrm>
          <a:custGeom>
            <a:avLst/>
            <a:gdLst/>
            <a:ahLst/>
            <a:cxnLst/>
            <a:rect r="r" b="b" t="t" l="l"/>
            <a:pathLst>
              <a:path h="1446593" w="7261328">
                <a:moveTo>
                  <a:pt x="0" y="0"/>
                </a:moveTo>
                <a:lnTo>
                  <a:pt x="7261328" y="0"/>
                </a:lnTo>
                <a:lnTo>
                  <a:pt x="7261328" y="1446592"/>
                </a:lnTo>
                <a:lnTo>
                  <a:pt x="0" y="1446592"/>
                </a:lnTo>
                <a:lnTo>
                  <a:pt x="0" y="0"/>
                </a:lnTo>
                <a:close/>
              </a:path>
            </a:pathLst>
          </a:custGeom>
          <a:blipFill>
            <a:blip r:embed="rId9"/>
            <a:stretch>
              <a:fillRect l="0" t="0" r="0" b="0"/>
            </a:stretch>
          </a:blipFill>
        </p:spPr>
      </p:sp>
      <p:sp>
        <p:nvSpPr>
          <p:cNvPr name="Freeform 13" id="13"/>
          <p:cNvSpPr/>
          <p:nvPr/>
        </p:nvSpPr>
        <p:spPr>
          <a:xfrm flipH="false" flipV="false" rot="0">
            <a:off x="8919656" y="7068443"/>
            <a:ext cx="7261328" cy="1334068"/>
          </a:xfrm>
          <a:custGeom>
            <a:avLst/>
            <a:gdLst/>
            <a:ahLst/>
            <a:cxnLst/>
            <a:rect r="r" b="b" t="t" l="l"/>
            <a:pathLst>
              <a:path h="1334068" w="7261328">
                <a:moveTo>
                  <a:pt x="0" y="0"/>
                </a:moveTo>
                <a:lnTo>
                  <a:pt x="7261328" y="0"/>
                </a:lnTo>
                <a:lnTo>
                  <a:pt x="7261328" y="1334068"/>
                </a:lnTo>
                <a:lnTo>
                  <a:pt x="0" y="1334068"/>
                </a:lnTo>
                <a:lnTo>
                  <a:pt x="0" y="0"/>
                </a:lnTo>
                <a:close/>
              </a:path>
            </a:pathLst>
          </a:custGeom>
          <a:blipFill>
            <a:blip r:embed="rId10"/>
            <a:stretch>
              <a:fillRect l="0" t="0" r="0" b="-10298"/>
            </a:stretch>
          </a:blipFill>
        </p:spPr>
      </p:sp>
      <p:sp>
        <p:nvSpPr>
          <p:cNvPr name="TextBox 14" id="14"/>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5" id="15"/>
          <p:cNvSpPr txBox="true"/>
          <p:nvPr/>
        </p:nvSpPr>
        <p:spPr>
          <a:xfrm rot="0">
            <a:off x="251160" y="2803081"/>
            <a:ext cx="5827902" cy="55994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Index: </a:t>
            </a:r>
          </a:p>
          <a:p>
            <a:pPr>
              <a:lnSpc>
                <a:spcPts val="3219"/>
              </a:lnSpc>
            </a:pPr>
            <a:r>
              <a:rPr lang="en-US" sz="2299">
                <a:solidFill>
                  <a:srgbClr val="18072B"/>
                </a:solidFill>
                <a:latin typeface="Kollektif"/>
              </a:rPr>
              <a:t>Use to improve the efficiency in querying in the database as all of the attribute that have index can be locate much faster by DBSM than non-index attribute.</a:t>
            </a:r>
          </a:p>
          <a:p>
            <a:pPr>
              <a:lnSpc>
                <a:spcPts val="3219"/>
              </a:lnSpc>
            </a:pPr>
            <a:r>
              <a:rPr lang="en-US" sz="2299">
                <a:solidFill>
                  <a:srgbClr val="18072B"/>
                </a:solidFill>
                <a:latin typeface="Kollektif"/>
              </a:rPr>
              <a:t>ix_staff_name: Grant access to staff name much faster while in multiple task like creating an appointment or when admin managing other staff.</a:t>
            </a:r>
          </a:p>
          <a:p>
            <a:pPr>
              <a:lnSpc>
                <a:spcPts val="3219"/>
              </a:lnSpc>
            </a:pPr>
            <a:r>
              <a:rPr lang="en-US" sz="2299">
                <a:solidFill>
                  <a:srgbClr val="18072B"/>
                </a:solidFill>
                <a:latin typeface="Kollektif"/>
              </a:rPr>
              <a:t>ix_service_name: Access service name faster when querying service related work.</a:t>
            </a:r>
          </a:p>
          <a:p>
            <a:pPr>
              <a:lnSpc>
                <a:spcPts val="3219"/>
              </a:lnSpc>
            </a:pPr>
            <a:r>
              <a:rPr lang="en-US" sz="2299">
                <a:solidFill>
                  <a:srgbClr val="18072B"/>
                </a:solidFill>
                <a:latin typeface="Kollektif"/>
              </a:rPr>
              <a:t>ix_room_name: Help finding appointment info base on room and checking availability of room in creating appointment much faster.</a:t>
            </a:r>
          </a:p>
        </p:txBody>
      </p:sp>
      <p:sp>
        <p:nvSpPr>
          <p:cNvPr name="TextBox 16" id="16"/>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Index In Database</a:t>
            </a:r>
          </a:p>
        </p:txBody>
      </p:sp>
      <p:sp>
        <p:nvSpPr>
          <p:cNvPr name="TextBox 17" id="17"/>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001252" y="2860231"/>
            <a:ext cx="9098136" cy="1512406"/>
          </a:xfrm>
          <a:custGeom>
            <a:avLst/>
            <a:gdLst/>
            <a:ahLst/>
            <a:cxnLst/>
            <a:rect r="r" b="b" t="t" l="l"/>
            <a:pathLst>
              <a:path h="1512406" w="9098136">
                <a:moveTo>
                  <a:pt x="0" y="0"/>
                </a:moveTo>
                <a:lnTo>
                  <a:pt x="9098136" y="0"/>
                </a:lnTo>
                <a:lnTo>
                  <a:pt x="9098136" y="1512406"/>
                </a:lnTo>
                <a:lnTo>
                  <a:pt x="0" y="1512406"/>
                </a:lnTo>
                <a:lnTo>
                  <a:pt x="0" y="0"/>
                </a:lnTo>
                <a:close/>
              </a:path>
            </a:pathLst>
          </a:custGeom>
          <a:blipFill>
            <a:blip r:embed="rId8"/>
            <a:stretch>
              <a:fillRect l="0" t="-11336" r="0" b="-11336"/>
            </a:stretch>
          </a:blipFill>
        </p:spPr>
      </p:sp>
      <p:sp>
        <p:nvSpPr>
          <p:cNvPr name="Freeform 12" id="12"/>
          <p:cNvSpPr/>
          <p:nvPr/>
        </p:nvSpPr>
        <p:spPr>
          <a:xfrm flipH="false" flipV="false" rot="0">
            <a:off x="8001252" y="6701730"/>
            <a:ext cx="9098136" cy="1465041"/>
          </a:xfrm>
          <a:custGeom>
            <a:avLst/>
            <a:gdLst/>
            <a:ahLst/>
            <a:cxnLst/>
            <a:rect r="r" b="b" t="t" l="l"/>
            <a:pathLst>
              <a:path h="1465041" w="9098136">
                <a:moveTo>
                  <a:pt x="0" y="0"/>
                </a:moveTo>
                <a:lnTo>
                  <a:pt x="9098136" y="0"/>
                </a:lnTo>
                <a:lnTo>
                  <a:pt x="9098136" y="1465041"/>
                </a:lnTo>
                <a:lnTo>
                  <a:pt x="0" y="1465041"/>
                </a:lnTo>
                <a:lnTo>
                  <a:pt x="0" y="0"/>
                </a:lnTo>
                <a:close/>
              </a:path>
            </a:pathLst>
          </a:custGeom>
          <a:blipFill>
            <a:blip r:embed="rId9"/>
            <a:stretch>
              <a:fillRect l="0" t="0" r="-2440" b="0"/>
            </a:stretch>
          </a:blipFill>
        </p:spPr>
      </p:sp>
      <p:sp>
        <p:nvSpPr>
          <p:cNvPr name="TextBox 13" id="13"/>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4" id="14"/>
          <p:cNvSpPr txBox="true"/>
          <p:nvPr/>
        </p:nvSpPr>
        <p:spPr>
          <a:xfrm rot="0">
            <a:off x="241635" y="2803081"/>
            <a:ext cx="5827902" cy="15989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ix_patient_info: Help make patient related query such as creating appointment, creating account and managing patient very efficient and easy for the database to execute.</a:t>
            </a:r>
          </a:p>
        </p:txBody>
      </p:sp>
      <p:sp>
        <p:nvSpPr>
          <p:cNvPr name="TextBox 15" id="15"/>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Index In Database</a:t>
            </a:r>
          </a:p>
        </p:txBody>
      </p:sp>
      <p:sp>
        <p:nvSpPr>
          <p:cNvPr name="TextBox 16" id="16"/>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7" id="17"/>
          <p:cNvSpPr txBox="true"/>
          <p:nvPr/>
        </p:nvSpPr>
        <p:spPr>
          <a:xfrm rot="0">
            <a:off x="251160" y="5767741"/>
            <a:ext cx="5827902" cy="23990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ix_patient_hi: Use to identify patient along side patient_id with health insurance being the only attribute that is completely different for every patient, with the implentation of index will help creating a new patient account much faster and easier to manage.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822072" y="4434986"/>
            <a:ext cx="9456495" cy="1417028"/>
          </a:xfrm>
          <a:custGeom>
            <a:avLst/>
            <a:gdLst/>
            <a:ahLst/>
            <a:cxnLst/>
            <a:rect r="r" b="b" t="t" l="l"/>
            <a:pathLst>
              <a:path h="1417028" w="9456495">
                <a:moveTo>
                  <a:pt x="0" y="0"/>
                </a:moveTo>
                <a:lnTo>
                  <a:pt x="9456496" y="0"/>
                </a:lnTo>
                <a:lnTo>
                  <a:pt x="9456496" y="1417028"/>
                </a:lnTo>
                <a:lnTo>
                  <a:pt x="0" y="1417028"/>
                </a:lnTo>
                <a:lnTo>
                  <a:pt x="0" y="0"/>
                </a:lnTo>
                <a:close/>
              </a:path>
            </a:pathLst>
          </a:custGeom>
          <a:blipFill>
            <a:blip r:embed="rId8"/>
            <a:stretch>
              <a:fillRect l="0" t="0" r="0" b="0"/>
            </a:stretch>
          </a:blipFill>
        </p:spPr>
      </p:sp>
      <p:sp>
        <p:nvSpPr>
          <p:cNvPr name="TextBox 12" id="12"/>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3" id="13"/>
          <p:cNvSpPr txBox="true"/>
          <p:nvPr/>
        </p:nvSpPr>
        <p:spPr>
          <a:xfrm rot="0">
            <a:off x="241635" y="3915410"/>
            <a:ext cx="5827902" cy="23990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ix_account_login: Logging in to an account is a big focus in this project, and with login attempt count rising, the need for an index in the email and password attribute become necessary to improve the process speed of every login attempt.</a:t>
            </a:r>
          </a:p>
        </p:txBody>
      </p:sp>
      <p:sp>
        <p:nvSpPr>
          <p:cNvPr name="TextBox 14" id="14"/>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Index In Database</a:t>
            </a:r>
          </a:p>
        </p:txBody>
      </p:sp>
      <p:sp>
        <p:nvSpPr>
          <p:cNvPr name="TextBox 15" id="15"/>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586435" y="4566304"/>
            <a:ext cx="9927769" cy="1154392"/>
          </a:xfrm>
          <a:custGeom>
            <a:avLst/>
            <a:gdLst/>
            <a:ahLst/>
            <a:cxnLst/>
            <a:rect r="r" b="b" t="t" l="l"/>
            <a:pathLst>
              <a:path h="1154392" w="9927769">
                <a:moveTo>
                  <a:pt x="0" y="0"/>
                </a:moveTo>
                <a:lnTo>
                  <a:pt x="9927770" y="0"/>
                </a:lnTo>
                <a:lnTo>
                  <a:pt x="9927770" y="1154392"/>
                </a:lnTo>
                <a:lnTo>
                  <a:pt x="0" y="1154392"/>
                </a:lnTo>
                <a:lnTo>
                  <a:pt x="0" y="0"/>
                </a:lnTo>
                <a:close/>
              </a:path>
            </a:pathLst>
          </a:custGeom>
          <a:blipFill>
            <a:blip r:embed="rId8"/>
            <a:stretch>
              <a:fillRect l="0" t="0" r="0" b="0"/>
            </a:stretch>
          </a:blipFill>
        </p:spPr>
      </p:sp>
      <p:sp>
        <p:nvSpPr>
          <p:cNvPr name="TextBox 12" id="12"/>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3" id="13"/>
          <p:cNvSpPr txBox="true"/>
          <p:nvPr/>
        </p:nvSpPr>
        <p:spPr>
          <a:xfrm rot="0">
            <a:off x="241635" y="3581111"/>
            <a:ext cx="5827902" cy="3599180"/>
          </a:xfrm>
          <a:prstGeom prst="rect">
            <a:avLst/>
          </a:prstGeom>
        </p:spPr>
        <p:txBody>
          <a:bodyPr anchor="t" rtlCol="false" tIns="0" lIns="0" bIns="0" rIns="0">
            <a:spAutoFit/>
          </a:bodyPr>
          <a:lstStyle/>
          <a:p>
            <a:pPr>
              <a:lnSpc>
                <a:spcPts val="3219"/>
              </a:lnSpc>
            </a:pPr>
            <a:r>
              <a:rPr lang="en-US" sz="2299">
                <a:solidFill>
                  <a:srgbClr val="18072B"/>
                </a:solidFill>
                <a:latin typeface="Kollektif"/>
              </a:rPr>
              <a:t>ix_appointment_info: with Appointment being the main focal point of the project, the need to access every attribute of Appointment is very high. With that, index is a must for most of the non primary/foreign key attribute in the table such as Date, Start_Hour, End_Hour, Status since all of them will be use on high demand with every feature in this project. </a:t>
            </a:r>
          </a:p>
        </p:txBody>
      </p:sp>
      <p:sp>
        <p:nvSpPr>
          <p:cNvPr name="TextBox 14" id="14"/>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Index In Database</a:t>
            </a:r>
          </a:p>
        </p:txBody>
      </p:sp>
      <p:sp>
        <p:nvSpPr>
          <p:cNvPr name="TextBox 15" id="15"/>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505608" y="2896445"/>
            <a:ext cx="10089424" cy="4494109"/>
          </a:xfrm>
          <a:custGeom>
            <a:avLst/>
            <a:gdLst/>
            <a:ahLst/>
            <a:cxnLst/>
            <a:rect r="r" b="b" t="t" l="l"/>
            <a:pathLst>
              <a:path h="4494109" w="10089424">
                <a:moveTo>
                  <a:pt x="0" y="0"/>
                </a:moveTo>
                <a:lnTo>
                  <a:pt x="10089424" y="0"/>
                </a:lnTo>
                <a:lnTo>
                  <a:pt x="10089424" y="4494110"/>
                </a:lnTo>
                <a:lnTo>
                  <a:pt x="0" y="4494110"/>
                </a:lnTo>
                <a:lnTo>
                  <a:pt x="0" y="0"/>
                </a:lnTo>
                <a:close/>
              </a:path>
            </a:pathLst>
          </a:custGeom>
          <a:blipFill>
            <a:blip r:embed="rId8"/>
            <a:stretch>
              <a:fillRect l="0" t="0" r="0" b="0"/>
            </a:stretch>
          </a:blipFill>
        </p:spPr>
      </p:sp>
      <p:sp>
        <p:nvSpPr>
          <p:cNvPr name="TextBox 12" id="12"/>
          <p:cNvSpPr txBox="true"/>
          <p:nvPr/>
        </p:nvSpPr>
        <p:spPr>
          <a:xfrm rot="0">
            <a:off x="339136" y="1630984"/>
            <a:ext cx="7042839"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3" id="13"/>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4" id="14"/>
          <p:cNvSpPr txBox="true"/>
          <p:nvPr/>
        </p:nvSpPr>
        <p:spPr>
          <a:xfrm rot="0">
            <a:off x="401607" y="3929868"/>
            <a:ext cx="5827902" cy="2799080"/>
          </a:xfrm>
          <a:prstGeom prst="rect">
            <a:avLst/>
          </a:prstGeom>
        </p:spPr>
        <p:txBody>
          <a:bodyPr anchor="t" rtlCol="false" tIns="0" lIns="0" bIns="0" rIns="0">
            <a:spAutoFit/>
          </a:bodyPr>
          <a:lstStyle/>
          <a:p>
            <a:pPr>
              <a:lnSpc>
                <a:spcPts val="3219"/>
              </a:lnSpc>
            </a:pPr>
            <a:r>
              <a:rPr lang="en-US" sz="2299">
                <a:solidFill>
                  <a:srgbClr val="18072B"/>
                </a:solidFill>
                <a:latin typeface="Kollektif Bold"/>
              </a:rPr>
              <a:t>CheckTimeAPP:</a:t>
            </a:r>
          </a:p>
          <a:p>
            <a:pPr>
              <a:lnSpc>
                <a:spcPts val="3219"/>
              </a:lnSpc>
            </a:pPr>
            <a:r>
              <a:rPr lang="en-US" sz="2299">
                <a:solidFill>
                  <a:srgbClr val="18072B"/>
                </a:solidFill>
                <a:latin typeface="Kollektif"/>
              </a:rPr>
              <a:t>Trigger upon new Insert in the Appointment Table (new Appointment being created)</a:t>
            </a:r>
          </a:p>
          <a:p>
            <a:pPr>
              <a:lnSpc>
                <a:spcPts val="3219"/>
              </a:lnSpc>
            </a:pPr>
            <a:r>
              <a:rPr lang="en-US" sz="2299">
                <a:solidFill>
                  <a:srgbClr val="18072B"/>
                </a:solidFill>
                <a:latin typeface="Kollektif"/>
              </a:rPr>
              <a:t>Use to check the start time of the Appointment is valid (larger then the current time). If not valid, rollback the insert and denied the creation of the new Appointment.</a:t>
            </a:r>
          </a:p>
        </p:txBody>
      </p:sp>
      <p:sp>
        <p:nvSpPr>
          <p:cNvPr name="TextBox 15" id="15"/>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Trigger in Database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942707" y="2772410"/>
            <a:ext cx="7215226" cy="5451183"/>
          </a:xfrm>
          <a:custGeom>
            <a:avLst/>
            <a:gdLst/>
            <a:ahLst/>
            <a:cxnLst/>
            <a:rect r="r" b="b" t="t" l="l"/>
            <a:pathLst>
              <a:path h="5451183" w="7215226">
                <a:moveTo>
                  <a:pt x="0" y="0"/>
                </a:moveTo>
                <a:lnTo>
                  <a:pt x="7215226" y="0"/>
                </a:lnTo>
                <a:lnTo>
                  <a:pt x="7215226" y="5451182"/>
                </a:lnTo>
                <a:lnTo>
                  <a:pt x="0" y="5451182"/>
                </a:lnTo>
                <a:lnTo>
                  <a:pt x="0" y="0"/>
                </a:lnTo>
                <a:close/>
              </a:path>
            </a:pathLst>
          </a:custGeom>
          <a:blipFill>
            <a:blip r:embed="rId8"/>
            <a:stretch>
              <a:fillRect l="0" t="0" r="0" b="0"/>
            </a:stretch>
          </a:blipFill>
        </p:spPr>
      </p:sp>
      <p:sp>
        <p:nvSpPr>
          <p:cNvPr name="TextBox 12" id="12"/>
          <p:cNvSpPr txBox="true"/>
          <p:nvPr/>
        </p:nvSpPr>
        <p:spPr>
          <a:xfrm rot="0">
            <a:off x="339136" y="1630984"/>
            <a:ext cx="7042839"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3" id="13"/>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4" id="14"/>
          <p:cNvSpPr txBox="true"/>
          <p:nvPr/>
        </p:nvSpPr>
        <p:spPr>
          <a:xfrm rot="0">
            <a:off x="339136" y="2715260"/>
            <a:ext cx="5827902" cy="4798933"/>
          </a:xfrm>
          <a:prstGeom prst="rect">
            <a:avLst/>
          </a:prstGeom>
        </p:spPr>
        <p:txBody>
          <a:bodyPr anchor="t" rtlCol="false" tIns="0" lIns="0" bIns="0" rIns="0">
            <a:spAutoFit/>
          </a:bodyPr>
          <a:lstStyle/>
          <a:p>
            <a:pPr>
              <a:lnSpc>
                <a:spcPts val="3219"/>
              </a:lnSpc>
            </a:pPr>
            <a:r>
              <a:rPr lang="en-US" sz="2299">
                <a:solidFill>
                  <a:srgbClr val="18072B"/>
                </a:solidFill>
                <a:latin typeface="Kollektif Bold"/>
              </a:rPr>
              <a:t>CheckAPPStartTime: </a:t>
            </a:r>
          </a:p>
          <a:p>
            <a:pPr>
              <a:lnSpc>
                <a:spcPts val="3219"/>
              </a:lnSpc>
            </a:pPr>
            <a:r>
              <a:rPr lang="en-US" sz="2299">
                <a:solidFill>
                  <a:srgbClr val="18072B"/>
                </a:solidFill>
                <a:latin typeface="Kollektif"/>
              </a:rPr>
              <a:t>Trigger upon new insert into the Appointment Table (new Appointment being created)</a:t>
            </a:r>
          </a:p>
          <a:p>
            <a:pPr>
              <a:lnSpc>
                <a:spcPts val="3219"/>
              </a:lnSpc>
            </a:pPr>
            <a:r>
              <a:rPr lang="en-US" sz="2299">
                <a:solidFill>
                  <a:srgbClr val="18072B"/>
                </a:solidFill>
                <a:latin typeface="Kollektif"/>
              </a:rPr>
              <a:t>Use to check wether if the chosen Doctor in the Appointment is available at the chosen time by querying the start time, end time,date and status of every appointment with the Doctor ID in search of a duplicate Appointment with a time that is conflict with the time being inserted.</a:t>
            </a:r>
          </a:p>
          <a:p>
            <a:pPr>
              <a:lnSpc>
                <a:spcPts val="3219"/>
              </a:lnSpc>
            </a:pPr>
            <a:r>
              <a:rPr lang="en-US" sz="2299">
                <a:solidFill>
                  <a:srgbClr val="18072B"/>
                </a:solidFill>
                <a:latin typeface="Kollektif"/>
              </a:rPr>
              <a:t>If exist a duplicate, rollback the insert and denied the creation of the new Appointment.</a:t>
            </a:r>
          </a:p>
        </p:txBody>
      </p:sp>
      <p:sp>
        <p:nvSpPr>
          <p:cNvPr name="TextBox 15" id="15"/>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Trigger in Database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56555"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833386" y="2772410"/>
            <a:ext cx="7433869" cy="5448605"/>
          </a:xfrm>
          <a:custGeom>
            <a:avLst/>
            <a:gdLst/>
            <a:ahLst/>
            <a:cxnLst/>
            <a:rect r="r" b="b" t="t" l="l"/>
            <a:pathLst>
              <a:path h="5448605" w="7433869">
                <a:moveTo>
                  <a:pt x="0" y="0"/>
                </a:moveTo>
                <a:lnTo>
                  <a:pt x="7433868" y="0"/>
                </a:lnTo>
                <a:lnTo>
                  <a:pt x="7433868" y="5448605"/>
                </a:lnTo>
                <a:lnTo>
                  <a:pt x="0" y="5448605"/>
                </a:lnTo>
                <a:lnTo>
                  <a:pt x="0" y="0"/>
                </a:lnTo>
                <a:close/>
              </a:path>
            </a:pathLst>
          </a:custGeom>
          <a:blipFill>
            <a:blip r:embed="rId8"/>
            <a:stretch>
              <a:fillRect l="0" t="0" r="0" b="0"/>
            </a:stretch>
          </a:blipFill>
        </p:spPr>
      </p:sp>
      <p:sp>
        <p:nvSpPr>
          <p:cNvPr name="TextBox 12" id="12"/>
          <p:cNvSpPr txBox="true"/>
          <p:nvPr/>
        </p:nvSpPr>
        <p:spPr>
          <a:xfrm rot="0">
            <a:off x="339136" y="1630984"/>
            <a:ext cx="7042839"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3" id="13"/>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4" id="14"/>
          <p:cNvSpPr txBox="true"/>
          <p:nvPr/>
        </p:nvSpPr>
        <p:spPr>
          <a:xfrm rot="0">
            <a:off x="339136" y="2715260"/>
            <a:ext cx="5827902" cy="4798933"/>
          </a:xfrm>
          <a:prstGeom prst="rect">
            <a:avLst/>
          </a:prstGeom>
        </p:spPr>
        <p:txBody>
          <a:bodyPr anchor="t" rtlCol="false" tIns="0" lIns="0" bIns="0" rIns="0">
            <a:spAutoFit/>
          </a:bodyPr>
          <a:lstStyle/>
          <a:p>
            <a:pPr>
              <a:lnSpc>
                <a:spcPts val="3219"/>
              </a:lnSpc>
            </a:pPr>
            <a:r>
              <a:rPr lang="en-US" sz="2299">
                <a:solidFill>
                  <a:srgbClr val="18072B"/>
                </a:solidFill>
                <a:latin typeface="Kollektif Bold"/>
              </a:rPr>
              <a:t>CheckAppRoom:</a:t>
            </a:r>
          </a:p>
          <a:p>
            <a:pPr>
              <a:lnSpc>
                <a:spcPts val="3219"/>
              </a:lnSpc>
            </a:pPr>
            <a:r>
              <a:rPr lang="en-US" sz="2299">
                <a:solidFill>
                  <a:srgbClr val="18072B"/>
                </a:solidFill>
                <a:latin typeface="Kollektif"/>
              </a:rPr>
              <a:t>Trigger upon new insert into the Appointment Table (new Appointment being created)</a:t>
            </a:r>
          </a:p>
          <a:p>
            <a:pPr>
              <a:lnSpc>
                <a:spcPts val="3219"/>
              </a:lnSpc>
            </a:pPr>
            <a:r>
              <a:rPr lang="en-US" sz="2299">
                <a:solidFill>
                  <a:srgbClr val="18072B"/>
                </a:solidFill>
                <a:latin typeface="Kollektif"/>
              </a:rPr>
              <a:t>Use to check wether if the chosen room in the Appointment is available at the chosen time by querying the start time, end time,date and status of every appointment with the Room ID inserted in search of a duplicate Appointment with a time that is conflict with the time being inserted.</a:t>
            </a:r>
          </a:p>
          <a:p>
            <a:pPr>
              <a:lnSpc>
                <a:spcPts val="3219"/>
              </a:lnSpc>
            </a:pPr>
            <a:r>
              <a:rPr lang="en-US" sz="2299">
                <a:solidFill>
                  <a:srgbClr val="18072B"/>
                </a:solidFill>
                <a:latin typeface="Kollektif"/>
              </a:rPr>
              <a:t>If exists a duplicate, rollback the insert and denied the creation of the Appointment</a:t>
            </a:r>
          </a:p>
        </p:txBody>
      </p:sp>
      <p:sp>
        <p:nvSpPr>
          <p:cNvPr name="TextBox 15" id="15"/>
          <p:cNvSpPr txBox="true"/>
          <p:nvPr/>
        </p:nvSpPr>
        <p:spPr>
          <a:xfrm rot="0">
            <a:off x="9144000" y="1102363"/>
            <a:ext cx="6812640" cy="64770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Trigger in Database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304838" y="2852718"/>
            <a:ext cx="10652745" cy="2290782"/>
          </a:xfrm>
          <a:custGeom>
            <a:avLst/>
            <a:gdLst/>
            <a:ahLst/>
            <a:cxnLst/>
            <a:rect r="r" b="b" t="t" l="l"/>
            <a:pathLst>
              <a:path h="2290782" w="10652745">
                <a:moveTo>
                  <a:pt x="0" y="0"/>
                </a:moveTo>
                <a:lnTo>
                  <a:pt x="10652745" y="0"/>
                </a:lnTo>
                <a:lnTo>
                  <a:pt x="10652745" y="2290782"/>
                </a:lnTo>
                <a:lnTo>
                  <a:pt x="0" y="2290782"/>
                </a:lnTo>
                <a:lnTo>
                  <a:pt x="0" y="0"/>
                </a:lnTo>
                <a:close/>
              </a:path>
            </a:pathLst>
          </a:custGeom>
          <a:blipFill>
            <a:blip r:embed="rId8"/>
            <a:stretch>
              <a:fillRect l="0" t="-48" r="-51" b="-797"/>
            </a:stretch>
          </a:blipFill>
        </p:spPr>
      </p:sp>
      <p:sp>
        <p:nvSpPr>
          <p:cNvPr name="Freeform 12" id="12"/>
          <p:cNvSpPr/>
          <p:nvPr/>
        </p:nvSpPr>
        <p:spPr>
          <a:xfrm flipH="false" flipV="false" rot="0">
            <a:off x="7304838" y="6439553"/>
            <a:ext cx="10652745" cy="2536509"/>
          </a:xfrm>
          <a:custGeom>
            <a:avLst/>
            <a:gdLst/>
            <a:ahLst/>
            <a:cxnLst/>
            <a:rect r="r" b="b" t="t" l="l"/>
            <a:pathLst>
              <a:path h="2536509" w="10652745">
                <a:moveTo>
                  <a:pt x="0" y="0"/>
                </a:moveTo>
                <a:lnTo>
                  <a:pt x="10652745" y="0"/>
                </a:lnTo>
                <a:lnTo>
                  <a:pt x="10652745" y="2536509"/>
                </a:lnTo>
                <a:lnTo>
                  <a:pt x="0" y="2536509"/>
                </a:lnTo>
                <a:lnTo>
                  <a:pt x="0" y="0"/>
                </a:lnTo>
                <a:close/>
              </a:path>
            </a:pathLst>
          </a:custGeom>
          <a:blipFill>
            <a:blip r:embed="rId9"/>
            <a:stretch>
              <a:fillRect l="0" t="-986" r="0" b="-986"/>
            </a:stretch>
          </a:blipFill>
        </p:spPr>
      </p:sp>
      <p:sp>
        <p:nvSpPr>
          <p:cNvPr name="TextBox 13" id="13"/>
          <p:cNvSpPr txBox="true"/>
          <p:nvPr/>
        </p:nvSpPr>
        <p:spPr>
          <a:xfrm rot="0">
            <a:off x="339136" y="1630984"/>
            <a:ext cx="7042839"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4" id="14"/>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5" id="15"/>
          <p:cNvSpPr txBox="true"/>
          <p:nvPr/>
        </p:nvSpPr>
        <p:spPr>
          <a:xfrm rot="0">
            <a:off x="9144000" y="1102363"/>
            <a:ext cx="6812640" cy="647667"/>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FFFFF"/>
                </a:solidFill>
                <a:latin typeface="Roboto Bold"/>
              </a:rPr>
              <a:t>View in Database</a:t>
            </a:r>
          </a:p>
        </p:txBody>
      </p:sp>
      <p:sp>
        <p:nvSpPr>
          <p:cNvPr name="TextBox 16" id="16"/>
          <p:cNvSpPr txBox="true"/>
          <p:nvPr/>
        </p:nvSpPr>
        <p:spPr>
          <a:xfrm rot="0">
            <a:off x="401607" y="2569994"/>
            <a:ext cx="5827902" cy="2799080"/>
          </a:xfrm>
          <a:prstGeom prst="rect">
            <a:avLst/>
          </a:prstGeom>
        </p:spPr>
        <p:txBody>
          <a:bodyPr anchor="t" rtlCol="false" tIns="0" lIns="0" bIns="0" rIns="0">
            <a:spAutoFit/>
          </a:bodyPr>
          <a:lstStyle/>
          <a:p>
            <a:pPr>
              <a:lnSpc>
                <a:spcPts val="3219"/>
              </a:lnSpc>
            </a:pPr>
            <a:r>
              <a:rPr lang="en-US" sz="2299">
                <a:solidFill>
                  <a:srgbClr val="18072B"/>
                </a:solidFill>
                <a:latin typeface="Kollektif"/>
              </a:rPr>
              <a:t>PatAppInfo: use to count the amount of Appointment that a certain patient have in a given time. This view</a:t>
            </a:r>
            <a:r>
              <a:rPr lang="en-US" sz="2299">
                <a:solidFill>
                  <a:srgbClr val="18072B"/>
                </a:solidFill>
                <a:latin typeface="Kollektif"/>
              </a:rPr>
              <a:t> can be use not only to schedule Appointment for a patient in a logical way but also to keep tracking on the amount of Appointment book by each Patient.</a:t>
            </a:r>
          </a:p>
        </p:txBody>
      </p:sp>
      <p:sp>
        <p:nvSpPr>
          <p:cNvPr name="TextBox 17" id="17"/>
          <p:cNvSpPr txBox="true"/>
          <p:nvPr/>
        </p:nvSpPr>
        <p:spPr>
          <a:xfrm rot="0">
            <a:off x="401607" y="6679742"/>
            <a:ext cx="5827902" cy="1998980"/>
          </a:xfrm>
          <a:prstGeom prst="rect">
            <a:avLst/>
          </a:prstGeom>
        </p:spPr>
        <p:txBody>
          <a:bodyPr anchor="t" rtlCol="false" tIns="0" lIns="0" bIns="0" rIns="0">
            <a:spAutoFit/>
          </a:bodyPr>
          <a:lstStyle/>
          <a:p>
            <a:pPr>
              <a:lnSpc>
                <a:spcPts val="3219"/>
              </a:lnSpc>
            </a:pPr>
            <a:r>
              <a:rPr lang="en-US" sz="2299">
                <a:solidFill>
                  <a:srgbClr val="18072B"/>
                </a:solidFill>
                <a:latin typeface="Kollektif"/>
              </a:rPr>
              <a:t>DocAppInfo: is the same as PatAppInfo but for Doctor. With this view user can easily access information about start time , end time as well as the number of appointment made with a certain Doctor.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2146" y="727804"/>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082678"/>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417484" y="3108121"/>
            <a:ext cx="13453032" cy="6520057"/>
            <a:chOff x="0" y="0"/>
            <a:chExt cx="17937376" cy="8693409"/>
          </a:xfrm>
        </p:grpSpPr>
        <p:sp>
          <p:nvSpPr>
            <p:cNvPr name="Freeform 6" id="6"/>
            <p:cNvSpPr/>
            <p:nvPr/>
          </p:nvSpPr>
          <p:spPr>
            <a:xfrm flipH="false" flipV="false" rot="0">
              <a:off x="0" y="0"/>
              <a:ext cx="9006979" cy="4360974"/>
            </a:xfrm>
            <a:custGeom>
              <a:avLst/>
              <a:gdLst/>
              <a:ahLst/>
              <a:cxnLst/>
              <a:rect r="r" b="b" t="t" l="l"/>
              <a:pathLst>
                <a:path h="4360974" w="9006979">
                  <a:moveTo>
                    <a:pt x="0" y="0"/>
                  </a:moveTo>
                  <a:lnTo>
                    <a:pt x="9006979" y="0"/>
                  </a:lnTo>
                  <a:lnTo>
                    <a:pt x="9006979" y="4360974"/>
                  </a:lnTo>
                  <a:lnTo>
                    <a:pt x="0" y="4360974"/>
                  </a:lnTo>
                  <a:lnTo>
                    <a:pt x="0" y="0"/>
                  </a:lnTo>
                  <a:close/>
                </a:path>
              </a:pathLst>
            </a:custGeom>
            <a:blipFill>
              <a:blip r:embed="rId8"/>
              <a:stretch>
                <a:fillRect l="0" t="0" r="0" b="0"/>
              </a:stretch>
            </a:blipFill>
          </p:spPr>
        </p:sp>
        <p:sp>
          <p:nvSpPr>
            <p:cNvPr name="Freeform 7" id="7"/>
            <p:cNvSpPr/>
            <p:nvPr/>
          </p:nvSpPr>
          <p:spPr>
            <a:xfrm flipH="false" flipV="false" rot="0">
              <a:off x="9006979" y="6639"/>
              <a:ext cx="8930397" cy="4354335"/>
            </a:xfrm>
            <a:custGeom>
              <a:avLst/>
              <a:gdLst/>
              <a:ahLst/>
              <a:cxnLst/>
              <a:rect r="r" b="b" t="t" l="l"/>
              <a:pathLst>
                <a:path h="4354335" w="8930397">
                  <a:moveTo>
                    <a:pt x="0" y="0"/>
                  </a:moveTo>
                  <a:lnTo>
                    <a:pt x="8930397" y="0"/>
                  </a:lnTo>
                  <a:lnTo>
                    <a:pt x="8930397" y="4354335"/>
                  </a:lnTo>
                  <a:lnTo>
                    <a:pt x="0" y="4354335"/>
                  </a:lnTo>
                  <a:lnTo>
                    <a:pt x="0" y="0"/>
                  </a:lnTo>
                  <a:close/>
                </a:path>
              </a:pathLst>
            </a:custGeom>
            <a:blipFill>
              <a:blip r:embed="rId9"/>
              <a:stretch>
                <a:fillRect l="0" t="0" r="0" b="0"/>
              </a:stretch>
            </a:blipFill>
          </p:spPr>
        </p:sp>
        <p:sp>
          <p:nvSpPr>
            <p:cNvPr name="Freeform 8" id="8"/>
            <p:cNvSpPr/>
            <p:nvPr/>
          </p:nvSpPr>
          <p:spPr>
            <a:xfrm flipH="false" flipV="false" rot="0">
              <a:off x="17739" y="4360974"/>
              <a:ext cx="8989240" cy="4326754"/>
            </a:xfrm>
            <a:custGeom>
              <a:avLst/>
              <a:gdLst/>
              <a:ahLst/>
              <a:cxnLst/>
              <a:rect r="r" b="b" t="t" l="l"/>
              <a:pathLst>
                <a:path h="4326754" w="8989240">
                  <a:moveTo>
                    <a:pt x="0" y="0"/>
                  </a:moveTo>
                  <a:lnTo>
                    <a:pt x="8989240" y="0"/>
                  </a:lnTo>
                  <a:lnTo>
                    <a:pt x="8989240" y="4326754"/>
                  </a:lnTo>
                  <a:lnTo>
                    <a:pt x="0" y="4326754"/>
                  </a:lnTo>
                  <a:lnTo>
                    <a:pt x="0" y="0"/>
                  </a:lnTo>
                  <a:close/>
                </a:path>
              </a:pathLst>
            </a:custGeom>
            <a:blipFill>
              <a:blip r:embed="rId10"/>
              <a:stretch>
                <a:fillRect l="0" t="0" r="0" b="-222"/>
              </a:stretch>
            </a:blipFill>
          </p:spPr>
        </p:sp>
        <p:sp>
          <p:nvSpPr>
            <p:cNvPr name="Freeform 9" id="9"/>
            <p:cNvSpPr/>
            <p:nvPr/>
          </p:nvSpPr>
          <p:spPr>
            <a:xfrm flipH="false" flipV="false" rot="0">
              <a:off x="9006979" y="4360974"/>
              <a:ext cx="8930397" cy="4332435"/>
            </a:xfrm>
            <a:custGeom>
              <a:avLst/>
              <a:gdLst/>
              <a:ahLst/>
              <a:cxnLst/>
              <a:rect r="r" b="b" t="t" l="l"/>
              <a:pathLst>
                <a:path h="4332435" w="8930397">
                  <a:moveTo>
                    <a:pt x="0" y="0"/>
                  </a:moveTo>
                  <a:lnTo>
                    <a:pt x="8930397" y="0"/>
                  </a:lnTo>
                  <a:lnTo>
                    <a:pt x="8930397" y="4332435"/>
                  </a:lnTo>
                  <a:lnTo>
                    <a:pt x="0" y="4332435"/>
                  </a:lnTo>
                  <a:lnTo>
                    <a:pt x="0" y="0"/>
                  </a:lnTo>
                  <a:close/>
                </a:path>
              </a:pathLst>
            </a:custGeom>
            <a:blipFill>
              <a:blip r:embed="rId11"/>
              <a:stretch>
                <a:fillRect l="0" t="0" r="-401" b="0"/>
              </a:stretch>
            </a:blipFill>
          </p:spPr>
        </p:sp>
      </p:grpSp>
      <p:sp>
        <p:nvSpPr>
          <p:cNvPr name="TextBox 10" id="10"/>
          <p:cNvSpPr txBox="true"/>
          <p:nvPr/>
        </p:nvSpPr>
        <p:spPr>
          <a:xfrm rot="0">
            <a:off x="998166" y="781732"/>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1" id="11"/>
          <p:cNvSpPr txBox="true"/>
          <p:nvPr/>
        </p:nvSpPr>
        <p:spPr>
          <a:xfrm rot="0">
            <a:off x="1074940" y="1573834"/>
            <a:ext cx="16138120" cy="1534287"/>
          </a:xfrm>
          <a:prstGeom prst="rect">
            <a:avLst/>
          </a:prstGeom>
        </p:spPr>
        <p:txBody>
          <a:bodyPr anchor="t" rtlCol="false" tIns="0" lIns="0" bIns="0" rIns="0">
            <a:spAutoFit/>
          </a:bodyPr>
          <a:lstStyle/>
          <a:p>
            <a:pPr algn="ctr">
              <a:lnSpc>
                <a:spcPts val="3024"/>
              </a:lnSpc>
            </a:pPr>
            <a:r>
              <a:rPr lang="en-US" sz="2400">
                <a:solidFill>
                  <a:srgbClr val="18072B"/>
                </a:solidFill>
                <a:latin typeface="Roboto Bold"/>
              </a:rPr>
              <a:t>Landing Page</a:t>
            </a:r>
          </a:p>
          <a:p>
            <a:pPr algn="ctr">
              <a:lnSpc>
                <a:spcPts val="3024"/>
              </a:lnSpc>
            </a:pPr>
            <a:r>
              <a:rPr lang="en-US" sz="2400">
                <a:solidFill>
                  <a:srgbClr val="18072B"/>
                </a:solidFill>
                <a:latin typeface="Roboto"/>
              </a:rPr>
              <a:t>The landing page serves as the initial interface of the website, encompassing fundamental information such as an introduction to the website, profiles of doctors, available services, news updates, and contact details</a:t>
            </a:r>
          </a:p>
          <a:p>
            <a:pPr algn="ctr">
              <a:lnSpc>
                <a:spcPts val="3024"/>
              </a:lnSpc>
            </a:pPr>
          </a:p>
        </p:txBody>
      </p:sp>
      <p:sp>
        <p:nvSpPr>
          <p:cNvPr name="TextBox 12" id="12"/>
          <p:cNvSpPr txBox="true"/>
          <p:nvPr/>
        </p:nvSpPr>
        <p:spPr>
          <a:xfrm rot="0">
            <a:off x="4973237" y="181450"/>
            <a:ext cx="8341527" cy="1045083"/>
          </a:xfrm>
          <a:prstGeom prst="rect">
            <a:avLst/>
          </a:prstGeom>
        </p:spPr>
        <p:txBody>
          <a:bodyPr anchor="t" rtlCol="false" tIns="0" lIns="0" bIns="0" rIns="0">
            <a:spAutoFit/>
          </a:bodyPr>
          <a:lstStyle/>
          <a:p>
            <a:pPr>
              <a:lnSpc>
                <a:spcPts val="8316"/>
              </a:lnSpc>
            </a:pPr>
            <a:r>
              <a:rPr lang="en-US" sz="6600">
                <a:solidFill>
                  <a:srgbClr val="18072B"/>
                </a:solidFill>
                <a:latin typeface="Roboto Bold"/>
              </a:rPr>
              <a:t>Feature Introduction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2146" y="727804"/>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082678"/>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72883" y="3308146"/>
            <a:ext cx="7537495" cy="4438951"/>
          </a:xfrm>
          <a:custGeom>
            <a:avLst/>
            <a:gdLst/>
            <a:ahLst/>
            <a:cxnLst/>
            <a:rect r="r" b="b" t="t" l="l"/>
            <a:pathLst>
              <a:path h="4438951" w="7537495">
                <a:moveTo>
                  <a:pt x="0" y="0"/>
                </a:moveTo>
                <a:lnTo>
                  <a:pt x="7537495" y="0"/>
                </a:lnTo>
                <a:lnTo>
                  <a:pt x="7537495" y="4438951"/>
                </a:lnTo>
                <a:lnTo>
                  <a:pt x="0" y="4438951"/>
                </a:lnTo>
                <a:lnTo>
                  <a:pt x="0" y="0"/>
                </a:lnTo>
                <a:close/>
              </a:path>
            </a:pathLst>
          </a:custGeom>
          <a:blipFill>
            <a:blip r:embed="rId8"/>
            <a:stretch>
              <a:fillRect l="-11627" t="0" r="-10577" b="0"/>
            </a:stretch>
          </a:blipFill>
        </p:spPr>
      </p:sp>
      <p:sp>
        <p:nvSpPr>
          <p:cNvPr name="Freeform 6" id="6"/>
          <p:cNvSpPr/>
          <p:nvPr/>
        </p:nvSpPr>
        <p:spPr>
          <a:xfrm flipH="false" flipV="false" rot="0">
            <a:off x="8910378" y="3308146"/>
            <a:ext cx="7537495" cy="4438951"/>
          </a:xfrm>
          <a:custGeom>
            <a:avLst/>
            <a:gdLst/>
            <a:ahLst/>
            <a:cxnLst/>
            <a:rect r="r" b="b" t="t" l="l"/>
            <a:pathLst>
              <a:path h="4438951" w="7537495">
                <a:moveTo>
                  <a:pt x="0" y="0"/>
                </a:moveTo>
                <a:lnTo>
                  <a:pt x="7537495" y="0"/>
                </a:lnTo>
                <a:lnTo>
                  <a:pt x="7537495" y="4438951"/>
                </a:lnTo>
                <a:lnTo>
                  <a:pt x="0" y="4438951"/>
                </a:lnTo>
                <a:lnTo>
                  <a:pt x="0" y="0"/>
                </a:lnTo>
                <a:close/>
              </a:path>
            </a:pathLst>
          </a:custGeom>
          <a:blipFill>
            <a:blip r:embed="rId9"/>
            <a:stretch>
              <a:fillRect l="-10824" t="0" r="-11384" b="0"/>
            </a:stretch>
          </a:blipFill>
        </p:spPr>
      </p:sp>
      <p:sp>
        <p:nvSpPr>
          <p:cNvPr name="TextBox 7" id="7"/>
          <p:cNvSpPr txBox="true"/>
          <p:nvPr/>
        </p:nvSpPr>
        <p:spPr>
          <a:xfrm rot="0">
            <a:off x="998166" y="781732"/>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8" id="8"/>
          <p:cNvSpPr txBox="true"/>
          <p:nvPr/>
        </p:nvSpPr>
        <p:spPr>
          <a:xfrm rot="0">
            <a:off x="1074940" y="1573834"/>
            <a:ext cx="16138120" cy="772287"/>
          </a:xfrm>
          <a:prstGeom prst="rect">
            <a:avLst/>
          </a:prstGeom>
        </p:spPr>
        <p:txBody>
          <a:bodyPr anchor="t" rtlCol="false" tIns="0" lIns="0" bIns="0" rIns="0">
            <a:spAutoFit/>
          </a:bodyPr>
          <a:lstStyle/>
          <a:p>
            <a:pPr algn="ctr">
              <a:lnSpc>
                <a:spcPts val="3024"/>
              </a:lnSpc>
            </a:pPr>
            <a:r>
              <a:rPr lang="en-US" sz="2400">
                <a:solidFill>
                  <a:srgbClr val="18072B"/>
                </a:solidFill>
                <a:latin typeface="Roboto Bold"/>
              </a:rPr>
              <a:t>Login/Register Page</a:t>
            </a:r>
          </a:p>
          <a:p>
            <a:pPr algn="ctr">
              <a:lnSpc>
                <a:spcPts val="3024"/>
              </a:lnSpc>
            </a:pPr>
            <a:r>
              <a:rPr lang="en-US" sz="2400">
                <a:solidFill>
                  <a:srgbClr val="18072B"/>
                </a:solidFill>
                <a:latin typeface="Roboto"/>
              </a:rPr>
              <a:t>The login/register page is the platform where patients can register for a new account or log in to an existing one.</a:t>
            </a:r>
          </a:p>
        </p:txBody>
      </p:sp>
      <p:sp>
        <p:nvSpPr>
          <p:cNvPr name="TextBox 9" id="9"/>
          <p:cNvSpPr txBox="true"/>
          <p:nvPr/>
        </p:nvSpPr>
        <p:spPr>
          <a:xfrm rot="0">
            <a:off x="4973237" y="181450"/>
            <a:ext cx="8341527" cy="1045083"/>
          </a:xfrm>
          <a:prstGeom prst="rect">
            <a:avLst/>
          </a:prstGeom>
        </p:spPr>
        <p:txBody>
          <a:bodyPr anchor="t" rtlCol="false" tIns="0" lIns="0" bIns="0" rIns="0">
            <a:spAutoFit/>
          </a:bodyPr>
          <a:lstStyle/>
          <a:p>
            <a:pPr>
              <a:lnSpc>
                <a:spcPts val="8316"/>
              </a:lnSpc>
            </a:pPr>
            <a:r>
              <a:rPr lang="en-US" sz="6600">
                <a:solidFill>
                  <a:srgbClr val="18072B"/>
                </a:solidFill>
                <a:latin typeface="Roboto Bold"/>
              </a:rPr>
              <a:t>Feature Introduction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1807" y="2904075"/>
            <a:ext cx="19874105" cy="3347202"/>
            <a:chOff x="0" y="0"/>
            <a:chExt cx="5439065" cy="916049"/>
          </a:xfrm>
        </p:grpSpPr>
        <p:sp>
          <p:nvSpPr>
            <p:cNvPr name="Freeform 3" id="3"/>
            <p:cNvSpPr/>
            <p:nvPr/>
          </p:nvSpPr>
          <p:spPr>
            <a:xfrm flipH="false" flipV="false" rot="0">
              <a:off x="0" y="0"/>
              <a:ext cx="5439065" cy="916049"/>
            </a:xfrm>
            <a:custGeom>
              <a:avLst/>
              <a:gdLst/>
              <a:ahLst/>
              <a:cxnLst/>
              <a:rect r="r" b="b" t="t" l="l"/>
              <a:pathLst>
                <a:path h="916049" w="5439065">
                  <a:moveTo>
                    <a:pt x="0" y="0"/>
                  </a:moveTo>
                  <a:lnTo>
                    <a:pt x="5439065" y="0"/>
                  </a:lnTo>
                  <a:lnTo>
                    <a:pt x="5439065" y="916049"/>
                  </a:lnTo>
                  <a:lnTo>
                    <a:pt x="0" y="916049"/>
                  </a:lnTo>
                  <a:close/>
                </a:path>
              </a:pathLst>
            </a:custGeom>
            <a:solidFill>
              <a:srgbClr val="18072B"/>
            </a:solidFill>
          </p:spPr>
        </p:sp>
        <p:sp>
          <p:nvSpPr>
            <p:cNvPr name="TextBox 4" id="4"/>
            <p:cNvSpPr txBox="true"/>
            <p:nvPr/>
          </p:nvSpPr>
          <p:spPr>
            <a:xfrm>
              <a:off x="0" y="-38100"/>
              <a:ext cx="5439065" cy="9541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58116" y="3904366"/>
            <a:ext cx="3481495" cy="3481495"/>
            <a:chOff x="0" y="0"/>
            <a:chExt cx="4641994" cy="4641994"/>
          </a:xfrm>
        </p:grpSpPr>
        <p:sp>
          <p:nvSpPr>
            <p:cNvPr name="Freeform 6" id="6"/>
            <p:cNvSpPr/>
            <p:nvPr/>
          </p:nvSpPr>
          <p:spPr>
            <a:xfrm flipH="false" flipV="false" rot="0">
              <a:off x="0" y="0"/>
              <a:ext cx="4641994" cy="4641994"/>
            </a:xfrm>
            <a:custGeom>
              <a:avLst/>
              <a:gdLst/>
              <a:ahLst/>
              <a:cxnLst/>
              <a:rect r="r" b="b" t="t" l="l"/>
              <a:pathLst>
                <a:path h="4641994" w="4641994">
                  <a:moveTo>
                    <a:pt x="0" y="0"/>
                  </a:moveTo>
                  <a:lnTo>
                    <a:pt x="4641994" y="0"/>
                  </a:lnTo>
                  <a:lnTo>
                    <a:pt x="4641994" y="4641994"/>
                  </a:lnTo>
                  <a:lnTo>
                    <a:pt x="0" y="464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75272" y="367663"/>
              <a:ext cx="3891450" cy="3891435"/>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2305" t="0" r="-12305" b="0"/>
                </a:stretch>
              </a:blipFill>
            </p:spPr>
          </p:sp>
        </p:grpSp>
      </p:grpSp>
      <p:grpSp>
        <p:nvGrpSpPr>
          <p:cNvPr name="Group 9" id="9"/>
          <p:cNvGrpSpPr/>
          <p:nvPr/>
        </p:nvGrpSpPr>
        <p:grpSpPr>
          <a:xfrm rot="0">
            <a:off x="9017206" y="3904366"/>
            <a:ext cx="3481495" cy="3481495"/>
            <a:chOff x="0" y="0"/>
            <a:chExt cx="4641994" cy="4641994"/>
          </a:xfrm>
        </p:grpSpPr>
        <p:sp>
          <p:nvSpPr>
            <p:cNvPr name="Freeform 10" id="10"/>
            <p:cNvSpPr/>
            <p:nvPr/>
          </p:nvSpPr>
          <p:spPr>
            <a:xfrm flipH="false" flipV="false" rot="0">
              <a:off x="0" y="0"/>
              <a:ext cx="4641994" cy="4641994"/>
            </a:xfrm>
            <a:custGeom>
              <a:avLst/>
              <a:gdLst/>
              <a:ahLst/>
              <a:cxnLst/>
              <a:rect r="r" b="b" t="t" l="l"/>
              <a:pathLst>
                <a:path h="4641994" w="4641994">
                  <a:moveTo>
                    <a:pt x="0" y="0"/>
                  </a:moveTo>
                  <a:lnTo>
                    <a:pt x="4641994" y="0"/>
                  </a:lnTo>
                  <a:lnTo>
                    <a:pt x="4641994" y="4641994"/>
                  </a:lnTo>
                  <a:lnTo>
                    <a:pt x="0" y="464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375272" y="367663"/>
              <a:ext cx="3891450" cy="3891435"/>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grpSp>
      <p:grpSp>
        <p:nvGrpSpPr>
          <p:cNvPr name="Group 13" id="13"/>
          <p:cNvGrpSpPr/>
          <p:nvPr/>
        </p:nvGrpSpPr>
        <p:grpSpPr>
          <a:xfrm rot="0">
            <a:off x="12828694" y="3904366"/>
            <a:ext cx="3481495" cy="3481495"/>
            <a:chOff x="0" y="0"/>
            <a:chExt cx="4641994" cy="4641994"/>
          </a:xfrm>
        </p:grpSpPr>
        <p:sp>
          <p:nvSpPr>
            <p:cNvPr name="Freeform 14" id="14"/>
            <p:cNvSpPr/>
            <p:nvPr/>
          </p:nvSpPr>
          <p:spPr>
            <a:xfrm flipH="false" flipV="false" rot="0">
              <a:off x="0" y="0"/>
              <a:ext cx="4641994" cy="4641994"/>
            </a:xfrm>
            <a:custGeom>
              <a:avLst/>
              <a:gdLst/>
              <a:ahLst/>
              <a:cxnLst/>
              <a:rect r="r" b="b" t="t" l="l"/>
              <a:pathLst>
                <a:path h="4641994" w="4641994">
                  <a:moveTo>
                    <a:pt x="0" y="0"/>
                  </a:moveTo>
                  <a:lnTo>
                    <a:pt x="4641994" y="0"/>
                  </a:lnTo>
                  <a:lnTo>
                    <a:pt x="4641994" y="4641994"/>
                  </a:lnTo>
                  <a:lnTo>
                    <a:pt x="0" y="464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359784" y="367663"/>
              <a:ext cx="3891450" cy="389143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304" r="0" b="-16304"/>
                </a:stretch>
              </a:blipFill>
            </p:spPr>
          </p:sp>
        </p:grpSp>
      </p:grpSp>
      <p:sp>
        <p:nvSpPr>
          <p:cNvPr name="Freeform 17" id="1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0" id="20"/>
          <p:cNvGrpSpPr/>
          <p:nvPr/>
        </p:nvGrpSpPr>
        <p:grpSpPr>
          <a:xfrm rot="0">
            <a:off x="5287661" y="3904366"/>
            <a:ext cx="3481495" cy="3481495"/>
            <a:chOff x="0" y="0"/>
            <a:chExt cx="4641994" cy="4641994"/>
          </a:xfrm>
        </p:grpSpPr>
        <p:sp>
          <p:nvSpPr>
            <p:cNvPr name="Freeform 21" id="21"/>
            <p:cNvSpPr/>
            <p:nvPr/>
          </p:nvSpPr>
          <p:spPr>
            <a:xfrm flipH="false" flipV="false" rot="0">
              <a:off x="0" y="0"/>
              <a:ext cx="4641994" cy="4641994"/>
            </a:xfrm>
            <a:custGeom>
              <a:avLst/>
              <a:gdLst/>
              <a:ahLst/>
              <a:cxnLst/>
              <a:rect r="r" b="b" t="t" l="l"/>
              <a:pathLst>
                <a:path h="4641994" w="4641994">
                  <a:moveTo>
                    <a:pt x="0" y="0"/>
                  </a:moveTo>
                  <a:lnTo>
                    <a:pt x="4641994" y="0"/>
                  </a:lnTo>
                  <a:lnTo>
                    <a:pt x="4641994" y="4641994"/>
                  </a:lnTo>
                  <a:lnTo>
                    <a:pt x="0" y="4641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375272" y="367663"/>
              <a:ext cx="3891450" cy="3891435"/>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3"/>
                <a:stretch>
                  <a:fillRect l="0" t="-25277" r="0" b="-25277"/>
                </a:stretch>
              </a:blipFill>
            </p:spPr>
          </p:sp>
        </p:grpSp>
      </p:grpSp>
      <p:sp>
        <p:nvSpPr>
          <p:cNvPr name="TextBox 24" id="24"/>
          <p:cNvSpPr txBox="true"/>
          <p:nvPr/>
        </p:nvSpPr>
        <p:spPr>
          <a:xfrm rot="0">
            <a:off x="6074634" y="1897684"/>
            <a:ext cx="6138732" cy="863077"/>
          </a:xfrm>
          <a:prstGeom prst="rect">
            <a:avLst/>
          </a:prstGeom>
        </p:spPr>
        <p:txBody>
          <a:bodyPr anchor="t" rtlCol="false" tIns="0" lIns="0" bIns="0" rIns="0">
            <a:spAutoFit/>
          </a:bodyPr>
          <a:lstStyle/>
          <a:p>
            <a:pPr algn="ctr">
              <a:lnSpc>
                <a:spcPts val="6351"/>
              </a:lnSpc>
            </a:pPr>
            <a:r>
              <a:rPr lang="en-US" sz="6351">
                <a:solidFill>
                  <a:srgbClr val="28094B"/>
                </a:solidFill>
                <a:latin typeface="Roboto Bold"/>
              </a:rPr>
              <a:t>Our Team</a:t>
            </a:r>
          </a:p>
        </p:txBody>
      </p:sp>
      <p:sp>
        <p:nvSpPr>
          <p:cNvPr name="TextBox 25" id="25"/>
          <p:cNvSpPr txBox="true"/>
          <p:nvPr/>
        </p:nvSpPr>
        <p:spPr>
          <a:xfrm rot="0">
            <a:off x="1602987" y="7700186"/>
            <a:ext cx="3409182" cy="807845"/>
          </a:xfrm>
          <a:prstGeom prst="rect">
            <a:avLst/>
          </a:prstGeom>
        </p:spPr>
        <p:txBody>
          <a:bodyPr anchor="t" rtlCol="false" tIns="0" lIns="0" bIns="0" rIns="0">
            <a:spAutoFit/>
          </a:bodyPr>
          <a:lstStyle/>
          <a:p>
            <a:pPr algn="ctr">
              <a:lnSpc>
                <a:spcPts val="3233"/>
              </a:lnSpc>
            </a:pPr>
            <a:r>
              <a:rPr lang="en-US" sz="2309">
                <a:solidFill>
                  <a:srgbClr val="000000"/>
                </a:solidFill>
                <a:latin typeface="Open Sans Bold"/>
              </a:rPr>
              <a:t>Nguyễn Đình Dương</a:t>
            </a:r>
          </a:p>
          <a:p>
            <a:pPr algn="ctr">
              <a:lnSpc>
                <a:spcPts val="3233"/>
              </a:lnSpc>
              <a:spcBef>
                <a:spcPct val="0"/>
              </a:spcBef>
            </a:pPr>
            <a:r>
              <a:rPr lang="en-US" sz="2309">
                <a:solidFill>
                  <a:srgbClr val="000000"/>
                </a:solidFill>
                <a:latin typeface="Open Sans Bold"/>
              </a:rPr>
              <a:t>20225966</a:t>
            </a:r>
          </a:p>
        </p:txBody>
      </p:sp>
      <p:sp>
        <p:nvSpPr>
          <p:cNvPr name="TextBox 26" id="26"/>
          <p:cNvSpPr txBox="true"/>
          <p:nvPr/>
        </p:nvSpPr>
        <p:spPr>
          <a:xfrm rot="0">
            <a:off x="1889329" y="8574706"/>
            <a:ext cx="2819069" cy="1111513"/>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rPr>
              <a:t>Project manager</a:t>
            </a:r>
          </a:p>
          <a:p>
            <a:pPr algn="ctr">
              <a:lnSpc>
                <a:spcPts val="2964"/>
              </a:lnSpc>
            </a:pPr>
            <a:r>
              <a:rPr lang="en-US" sz="2117">
                <a:solidFill>
                  <a:srgbClr val="000000"/>
                </a:solidFill>
                <a:latin typeface="Montserrat Semi-Bold Italics"/>
              </a:rPr>
              <a:t>Front end</a:t>
            </a:r>
          </a:p>
          <a:p>
            <a:pPr algn="ctr">
              <a:lnSpc>
                <a:spcPts val="2964"/>
              </a:lnSpc>
              <a:spcBef>
                <a:spcPct val="0"/>
              </a:spcBef>
            </a:pPr>
            <a:r>
              <a:rPr lang="en-US" sz="2117">
                <a:solidFill>
                  <a:srgbClr val="000000"/>
                </a:solidFill>
                <a:latin typeface="Montserrat Semi-Bold Italics"/>
              </a:rPr>
              <a:t>Database Design</a:t>
            </a:r>
          </a:p>
        </p:txBody>
      </p:sp>
      <p:sp>
        <p:nvSpPr>
          <p:cNvPr name="TextBox 27" id="27"/>
          <p:cNvSpPr txBox="true"/>
          <p:nvPr/>
        </p:nvSpPr>
        <p:spPr>
          <a:xfrm rot="0">
            <a:off x="5406408" y="7700186"/>
            <a:ext cx="3288491" cy="808110"/>
          </a:xfrm>
          <a:prstGeom prst="rect">
            <a:avLst/>
          </a:prstGeom>
        </p:spPr>
        <p:txBody>
          <a:bodyPr anchor="t" rtlCol="false" tIns="0" lIns="0" bIns="0" rIns="0">
            <a:spAutoFit/>
          </a:bodyPr>
          <a:lstStyle/>
          <a:p>
            <a:pPr algn="ctr">
              <a:lnSpc>
                <a:spcPts val="3233"/>
              </a:lnSpc>
            </a:pPr>
            <a:r>
              <a:rPr lang="en-US" sz="2309">
                <a:solidFill>
                  <a:srgbClr val="000000"/>
                </a:solidFill>
                <a:latin typeface="Open Sans Bold"/>
              </a:rPr>
              <a:t>Lê Hoàng Huy</a:t>
            </a:r>
          </a:p>
          <a:p>
            <a:pPr algn="ctr">
              <a:lnSpc>
                <a:spcPts val="3233"/>
              </a:lnSpc>
              <a:spcBef>
                <a:spcPct val="0"/>
              </a:spcBef>
            </a:pPr>
            <a:r>
              <a:rPr lang="en-US" sz="2309">
                <a:solidFill>
                  <a:srgbClr val="000000"/>
                </a:solidFill>
                <a:latin typeface="Open Sans Bold"/>
              </a:rPr>
              <a:t>20225976</a:t>
            </a:r>
          </a:p>
        </p:txBody>
      </p:sp>
      <p:sp>
        <p:nvSpPr>
          <p:cNvPr name="TextBox 28" id="28"/>
          <p:cNvSpPr txBox="true"/>
          <p:nvPr/>
        </p:nvSpPr>
        <p:spPr>
          <a:xfrm rot="0">
            <a:off x="5671701" y="8574706"/>
            <a:ext cx="2677860" cy="1111513"/>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rPr>
              <a:t>Backend </a:t>
            </a:r>
          </a:p>
          <a:p>
            <a:pPr algn="ctr">
              <a:lnSpc>
                <a:spcPts val="2964"/>
              </a:lnSpc>
            </a:pPr>
            <a:r>
              <a:rPr lang="en-US" sz="2117">
                <a:solidFill>
                  <a:srgbClr val="000000"/>
                </a:solidFill>
                <a:latin typeface="Montserrat Semi-Bold Italics"/>
              </a:rPr>
              <a:t>Front end</a:t>
            </a:r>
          </a:p>
          <a:p>
            <a:pPr algn="ctr">
              <a:lnSpc>
                <a:spcPts val="2964"/>
              </a:lnSpc>
              <a:spcBef>
                <a:spcPct val="0"/>
              </a:spcBef>
            </a:pPr>
            <a:r>
              <a:rPr lang="en-US" sz="2117">
                <a:solidFill>
                  <a:srgbClr val="000000"/>
                </a:solidFill>
                <a:latin typeface="Montserrat Semi-Bold Italics"/>
              </a:rPr>
              <a:t>Database query</a:t>
            </a:r>
          </a:p>
        </p:txBody>
      </p:sp>
      <p:sp>
        <p:nvSpPr>
          <p:cNvPr name="TextBox 29" id="29"/>
          <p:cNvSpPr txBox="true"/>
          <p:nvPr/>
        </p:nvSpPr>
        <p:spPr>
          <a:xfrm rot="0">
            <a:off x="9255753" y="7700186"/>
            <a:ext cx="2918588" cy="1627260"/>
          </a:xfrm>
          <a:prstGeom prst="rect">
            <a:avLst/>
          </a:prstGeom>
        </p:spPr>
        <p:txBody>
          <a:bodyPr anchor="t" rtlCol="false" tIns="0" lIns="0" bIns="0" rIns="0">
            <a:spAutoFit/>
          </a:bodyPr>
          <a:lstStyle/>
          <a:p>
            <a:pPr algn="ctr">
              <a:lnSpc>
                <a:spcPts val="3233"/>
              </a:lnSpc>
            </a:pPr>
            <a:r>
              <a:rPr lang="en-US" sz="2309">
                <a:solidFill>
                  <a:srgbClr val="000000"/>
                </a:solidFill>
                <a:latin typeface="Open Sans Bold"/>
              </a:rPr>
              <a:t>Trần Việt Anh</a:t>
            </a:r>
          </a:p>
          <a:p>
            <a:pPr algn="ctr">
              <a:lnSpc>
                <a:spcPts val="3233"/>
              </a:lnSpc>
            </a:pPr>
            <a:r>
              <a:rPr lang="en-US" sz="2309">
                <a:solidFill>
                  <a:srgbClr val="000000"/>
                </a:solidFill>
                <a:latin typeface="Open Sans Bold"/>
              </a:rPr>
              <a:t>20226013</a:t>
            </a:r>
          </a:p>
          <a:p>
            <a:pPr algn="ctr">
              <a:lnSpc>
                <a:spcPts val="3233"/>
              </a:lnSpc>
            </a:pPr>
          </a:p>
          <a:p>
            <a:pPr algn="ctr">
              <a:lnSpc>
                <a:spcPts val="3233"/>
              </a:lnSpc>
              <a:spcBef>
                <a:spcPct val="0"/>
              </a:spcBef>
            </a:pPr>
          </a:p>
        </p:txBody>
      </p:sp>
      <p:sp>
        <p:nvSpPr>
          <p:cNvPr name="TextBox 30" id="30"/>
          <p:cNvSpPr txBox="true"/>
          <p:nvPr/>
        </p:nvSpPr>
        <p:spPr>
          <a:xfrm rot="0">
            <a:off x="12417319" y="7700186"/>
            <a:ext cx="4277219" cy="808110"/>
          </a:xfrm>
          <a:prstGeom prst="rect">
            <a:avLst/>
          </a:prstGeom>
        </p:spPr>
        <p:txBody>
          <a:bodyPr anchor="t" rtlCol="false" tIns="0" lIns="0" bIns="0" rIns="0">
            <a:spAutoFit/>
          </a:bodyPr>
          <a:lstStyle/>
          <a:p>
            <a:pPr algn="ctr">
              <a:lnSpc>
                <a:spcPts val="3233"/>
              </a:lnSpc>
            </a:pPr>
            <a:r>
              <a:rPr lang="en-US" sz="2309">
                <a:solidFill>
                  <a:srgbClr val="000000"/>
                </a:solidFill>
                <a:latin typeface="Open Sans Bold"/>
              </a:rPr>
              <a:t>Nguyễn Trọng Minh Phương</a:t>
            </a:r>
          </a:p>
          <a:p>
            <a:pPr algn="ctr">
              <a:lnSpc>
                <a:spcPts val="3233"/>
              </a:lnSpc>
              <a:spcBef>
                <a:spcPct val="0"/>
              </a:spcBef>
            </a:pPr>
            <a:r>
              <a:rPr lang="en-US" sz="2309">
                <a:solidFill>
                  <a:srgbClr val="000000"/>
                </a:solidFill>
                <a:latin typeface="Open Sans Bold"/>
              </a:rPr>
              <a:t>2022</a:t>
            </a:r>
          </a:p>
        </p:txBody>
      </p:sp>
      <p:sp>
        <p:nvSpPr>
          <p:cNvPr name="TextBox 31" id="31"/>
          <p:cNvSpPr txBox="true"/>
          <p:nvPr/>
        </p:nvSpPr>
        <p:spPr>
          <a:xfrm rot="0">
            <a:off x="2395095" y="3228675"/>
            <a:ext cx="13020301" cy="415224"/>
          </a:xfrm>
          <a:prstGeom prst="rect">
            <a:avLst/>
          </a:prstGeom>
        </p:spPr>
        <p:txBody>
          <a:bodyPr anchor="t" rtlCol="false" tIns="0" lIns="0" bIns="0" rIns="0">
            <a:spAutoFit/>
          </a:bodyPr>
          <a:lstStyle/>
          <a:p>
            <a:pPr algn="ctr">
              <a:lnSpc>
                <a:spcPts val="3359"/>
              </a:lnSpc>
            </a:pPr>
            <a:r>
              <a:rPr lang="en-US" sz="2400">
                <a:solidFill>
                  <a:srgbClr val="FFFFFF"/>
                </a:solidFill>
                <a:latin typeface="Kollektif Bold"/>
              </a:rPr>
              <a:t>This is our team and assignment of work</a:t>
            </a:r>
          </a:p>
        </p:txBody>
      </p:sp>
      <p:sp>
        <p:nvSpPr>
          <p:cNvPr name="TextBox 32" id="32"/>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28094B"/>
                </a:solidFill>
                <a:latin typeface="Kollektif Bold"/>
              </a:rPr>
              <a:t>DATABASE REPORT</a:t>
            </a:r>
          </a:p>
        </p:txBody>
      </p:sp>
      <p:sp>
        <p:nvSpPr>
          <p:cNvPr name="TextBox 33" id="33"/>
          <p:cNvSpPr txBox="true"/>
          <p:nvPr/>
        </p:nvSpPr>
        <p:spPr>
          <a:xfrm rot="0">
            <a:off x="9528517" y="8574706"/>
            <a:ext cx="2373060" cy="1111513"/>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rPr>
              <a:t>Backend</a:t>
            </a:r>
            <a:r>
              <a:rPr lang="en-US" sz="2117">
                <a:solidFill>
                  <a:srgbClr val="000000"/>
                </a:solidFill>
                <a:latin typeface="Montserrat Semi-Bold Italics"/>
              </a:rPr>
              <a:t> </a:t>
            </a:r>
          </a:p>
          <a:p>
            <a:pPr algn="ctr">
              <a:lnSpc>
                <a:spcPts val="2964"/>
              </a:lnSpc>
            </a:pPr>
            <a:r>
              <a:rPr lang="en-US" sz="2117">
                <a:solidFill>
                  <a:srgbClr val="000000"/>
                </a:solidFill>
                <a:latin typeface="Montserrat Semi-Bold Italics"/>
              </a:rPr>
              <a:t>Front end</a:t>
            </a:r>
          </a:p>
          <a:p>
            <a:pPr algn="ctr">
              <a:lnSpc>
                <a:spcPts val="2964"/>
              </a:lnSpc>
              <a:spcBef>
                <a:spcPct val="0"/>
              </a:spcBef>
            </a:pPr>
            <a:r>
              <a:rPr lang="en-US" sz="2117">
                <a:solidFill>
                  <a:srgbClr val="000000"/>
                </a:solidFill>
                <a:latin typeface="Montserrat Semi-Bold Italics"/>
              </a:rPr>
              <a:t>Database query</a:t>
            </a:r>
          </a:p>
        </p:txBody>
      </p:sp>
      <p:sp>
        <p:nvSpPr>
          <p:cNvPr name="TextBox 34" id="34"/>
          <p:cNvSpPr txBox="true"/>
          <p:nvPr/>
        </p:nvSpPr>
        <p:spPr>
          <a:xfrm rot="0">
            <a:off x="12937681" y="8574706"/>
            <a:ext cx="3226970" cy="1487242"/>
          </a:xfrm>
          <a:prstGeom prst="rect">
            <a:avLst/>
          </a:prstGeom>
        </p:spPr>
        <p:txBody>
          <a:bodyPr anchor="t" rtlCol="false" tIns="0" lIns="0" bIns="0" rIns="0">
            <a:spAutoFit/>
          </a:bodyPr>
          <a:lstStyle/>
          <a:p>
            <a:pPr algn="ctr">
              <a:lnSpc>
                <a:spcPts val="2964"/>
              </a:lnSpc>
            </a:pPr>
            <a:r>
              <a:rPr lang="en-US" sz="2117">
                <a:solidFill>
                  <a:srgbClr val="000000"/>
                </a:solidFill>
                <a:latin typeface="Montserrat Semi-Bold Italics"/>
              </a:rPr>
              <a:t>Database Design</a:t>
            </a:r>
          </a:p>
          <a:p>
            <a:pPr algn="ctr">
              <a:lnSpc>
                <a:spcPts val="2964"/>
              </a:lnSpc>
            </a:pPr>
            <a:r>
              <a:rPr lang="en-US" sz="2117">
                <a:solidFill>
                  <a:srgbClr val="000000"/>
                </a:solidFill>
                <a:latin typeface="Montserrat Semi-Bold Italics"/>
              </a:rPr>
              <a:t>Query Processing</a:t>
            </a:r>
          </a:p>
          <a:p>
            <a:pPr algn="ctr">
              <a:lnSpc>
                <a:spcPts val="2964"/>
              </a:lnSpc>
            </a:pPr>
            <a:r>
              <a:rPr lang="en-US" sz="2117">
                <a:solidFill>
                  <a:srgbClr val="000000"/>
                </a:solidFill>
                <a:latin typeface="Montserrat Semi-Bold Italics"/>
              </a:rPr>
              <a:t>Database Optimizing</a:t>
            </a:r>
          </a:p>
          <a:p>
            <a:pPr algn="ctr">
              <a:lnSpc>
                <a:spcPts val="2964"/>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2146" y="727804"/>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082678"/>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3041" y="3279571"/>
            <a:ext cx="8074745" cy="3870443"/>
          </a:xfrm>
          <a:custGeom>
            <a:avLst/>
            <a:gdLst/>
            <a:ahLst/>
            <a:cxnLst/>
            <a:rect r="r" b="b" t="t" l="l"/>
            <a:pathLst>
              <a:path h="3870443" w="8074745">
                <a:moveTo>
                  <a:pt x="0" y="0"/>
                </a:moveTo>
                <a:lnTo>
                  <a:pt x="8074746" y="0"/>
                </a:lnTo>
                <a:lnTo>
                  <a:pt x="8074746" y="3870444"/>
                </a:lnTo>
                <a:lnTo>
                  <a:pt x="0" y="3870444"/>
                </a:lnTo>
                <a:lnTo>
                  <a:pt x="0" y="0"/>
                </a:lnTo>
                <a:close/>
              </a:path>
            </a:pathLst>
          </a:custGeom>
          <a:blipFill>
            <a:blip r:embed="rId8"/>
            <a:stretch>
              <a:fillRect l="0" t="0" r="-1198" b="-2044"/>
            </a:stretch>
          </a:blipFill>
        </p:spPr>
      </p:sp>
      <p:sp>
        <p:nvSpPr>
          <p:cNvPr name="Freeform 6" id="6"/>
          <p:cNvSpPr/>
          <p:nvPr/>
        </p:nvSpPr>
        <p:spPr>
          <a:xfrm flipH="false" flipV="false" rot="0">
            <a:off x="8910378" y="3279571"/>
            <a:ext cx="8171533" cy="3870443"/>
          </a:xfrm>
          <a:custGeom>
            <a:avLst/>
            <a:gdLst/>
            <a:ahLst/>
            <a:cxnLst/>
            <a:rect r="r" b="b" t="t" l="l"/>
            <a:pathLst>
              <a:path h="3870443" w="8171533">
                <a:moveTo>
                  <a:pt x="0" y="0"/>
                </a:moveTo>
                <a:lnTo>
                  <a:pt x="8171533" y="0"/>
                </a:lnTo>
                <a:lnTo>
                  <a:pt x="8171533" y="3870444"/>
                </a:lnTo>
                <a:lnTo>
                  <a:pt x="0" y="3870444"/>
                </a:lnTo>
                <a:lnTo>
                  <a:pt x="0" y="0"/>
                </a:lnTo>
                <a:close/>
              </a:path>
            </a:pathLst>
          </a:custGeom>
          <a:blipFill>
            <a:blip r:embed="rId9"/>
            <a:stretch>
              <a:fillRect l="0" t="0" r="0" b="-3012"/>
            </a:stretch>
          </a:blipFill>
        </p:spPr>
      </p:sp>
      <p:sp>
        <p:nvSpPr>
          <p:cNvPr name="TextBox 7" id="7"/>
          <p:cNvSpPr txBox="true"/>
          <p:nvPr/>
        </p:nvSpPr>
        <p:spPr>
          <a:xfrm rot="0">
            <a:off x="998166" y="781732"/>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8" id="8"/>
          <p:cNvSpPr txBox="true"/>
          <p:nvPr/>
        </p:nvSpPr>
        <p:spPr>
          <a:xfrm rot="0">
            <a:off x="1074940" y="1573834"/>
            <a:ext cx="16138120" cy="1153287"/>
          </a:xfrm>
          <a:prstGeom prst="rect">
            <a:avLst/>
          </a:prstGeom>
        </p:spPr>
        <p:txBody>
          <a:bodyPr anchor="t" rtlCol="false" tIns="0" lIns="0" bIns="0" rIns="0">
            <a:spAutoFit/>
          </a:bodyPr>
          <a:lstStyle/>
          <a:p>
            <a:pPr algn="ctr">
              <a:lnSpc>
                <a:spcPts val="3024"/>
              </a:lnSpc>
            </a:pPr>
            <a:r>
              <a:rPr lang="en-US" sz="2400">
                <a:solidFill>
                  <a:srgbClr val="18072B"/>
                </a:solidFill>
                <a:latin typeface="Roboto Bold"/>
              </a:rPr>
              <a:t>Patient Page</a:t>
            </a:r>
          </a:p>
          <a:p>
            <a:pPr algn="ctr">
              <a:lnSpc>
                <a:spcPts val="3024"/>
              </a:lnSpc>
            </a:pPr>
            <a:r>
              <a:rPr lang="en-US" sz="2400">
                <a:solidFill>
                  <a:srgbClr val="18072B"/>
                </a:solidFill>
                <a:latin typeface="Roboto"/>
              </a:rPr>
              <a:t>The patient page is the interface designed for patients, facilitating appointment scheduling and enabling the management of their own appointments.</a:t>
            </a:r>
          </a:p>
        </p:txBody>
      </p:sp>
      <p:sp>
        <p:nvSpPr>
          <p:cNvPr name="TextBox 9" id="9"/>
          <p:cNvSpPr txBox="true"/>
          <p:nvPr/>
        </p:nvSpPr>
        <p:spPr>
          <a:xfrm rot="0">
            <a:off x="4973237" y="181450"/>
            <a:ext cx="8341527" cy="1045083"/>
          </a:xfrm>
          <a:prstGeom prst="rect">
            <a:avLst/>
          </a:prstGeom>
        </p:spPr>
        <p:txBody>
          <a:bodyPr anchor="t" rtlCol="false" tIns="0" lIns="0" bIns="0" rIns="0">
            <a:spAutoFit/>
          </a:bodyPr>
          <a:lstStyle/>
          <a:p>
            <a:pPr>
              <a:lnSpc>
                <a:spcPts val="8316"/>
              </a:lnSpc>
            </a:pPr>
            <a:r>
              <a:rPr lang="en-US" sz="6600">
                <a:solidFill>
                  <a:srgbClr val="18072B"/>
                </a:solidFill>
                <a:latin typeface="Roboto Bold"/>
              </a:rPr>
              <a:t>Feature Introduction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2146" y="727804"/>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082678"/>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06705" y="2903807"/>
            <a:ext cx="7337295" cy="3526511"/>
          </a:xfrm>
          <a:custGeom>
            <a:avLst/>
            <a:gdLst/>
            <a:ahLst/>
            <a:cxnLst/>
            <a:rect r="r" b="b" t="t" l="l"/>
            <a:pathLst>
              <a:path h="3526511" w="7337295">
                <a:moveTo>
                  <a:pt x="0" y="0"/>
                </a:moveTo>
                <a:lnTo>
                  <a:pt x="7337295" y="0"/>
                </a:lnTo>
                <a:lnTo>
                  <a:pt x="7337295" y="3526511"/>
                </a:lnTo>
                <a:lnTo>
                  <a:pt x="0" y="3526511"/>
                </a:lnTo>
                <a:lnTo>
                  <a:pt x="0" y="0"/>
                </a:lnTo>
                <a:close/>
              </a:path>
            </a:pathLst>
          </a:custGeom>
          <a:blipFill>
            <a:blip r:embed="rId8"/>
            <a:stretch>
              <a:fillRect l="0" t="0" r="0" b="0"/>
            </a:stretch>
          </a:blipFill>
        </p:spPr>
      </p:sp>
      <p:sp>
        <p:nvSpPr>
          <p:cNvPr name="Freeform 6" id="6"/>
          <p:cNvSpPr/>
          <p:nvPr/>
        </p:nvSpPr>
        <p:spPr>
          <a:xfrm flipH="false" flipV="false" rot="0">
            <a:off x="9144000" y="6430318"/>
            <a:ext cx="7314282" cy="3543994"/>
          </a:xfrm>
          <a:custGeom>
            <a:avLst/>
            <a:gdLst/>
            <a:ahLst/>
            <a:cxnLst/>
            <a:rect r="r" b="b" t="t" l="l"/>
            <a:pathLst>
              <a:path h="3543994" w="7314282">
                <a:moveTo>
                  <a:pt x="0" y="0"/>
                </a:moveTo>
                <a:lnTo>
                  <a:pt x="7314282" y="0"/>
                </a:lnTo>
                <a:lnTo>
                  <a:pt x="7314282" y="3543994"/>
                </a:lnTo>
                <a:lnTo>
                  <a:pt x="0" y="3543994"/>
                </a:lnTo>
                <a:lnTo>
                  <a:pt x="0" y="0"/>
                </a:lnTo>
                <a:close/>
              </a:path>
            </a:pathLst>
          </a:custGeom>
          <a:blipFill>
            <a:blip r:embed="rId9"/>
            <a:stretch>
              <a:fillRect l="0" t="0" r="0" b="0"/>
            </a:stretch>
          </a:blipFill>
        </p:spPr>
      </p:sp>
      <p:sp>
        <p:nvSpPr>
          <p:cNvPr name="Freeform 7" id="7"/>
          <p:cNvSpPr/>
          <p:nvPr/>
        </p:nvSpPr>
        <p:spPr>
          <a:xfrm flipH="false" flipV="false" rot="0">
            <a:off x="1806705" y="6430318"/>
            <a:ext cx="7337295" cy="3543994"/>
          </a:xfrm>
          <a:custGeom>
            <a:avLst/>
            <a:gdLst/>
            <a:ahLst/>
            <a:cxnLst/>
            <a:rect r="r" b="b" t="t" l="l"/>
            <a:pathLst>
              <a:path h="3543994" w="7337295">
                <a:moveTo>
                  <a:pt x="0" y="0"/>
                </a:moveTo>
                <a:lnTo>
                  <a:pt x="7337295" y="0"/>
                </a:lnTo>
                <a:lnTo>
                  <a:pt x="7337295" y="3543994"/>
                </a:lnTo>
                <a:lnTo>
                  <a:pt x="0" y="3543994"/>
                </a:lnTo>
                <a:lnTo>
                  <a:pt x="0" y="0"/>
                </a:lnTo>
                <a:close/>
              </a:path>
            </a:pathLst>
          </a:custGeom>
          <a:blipFill>
            <a:blip r:embed="rId10"/>
            <a:stretch>
              <a:fillRect l="0" t="0" r="0" b="0"/>
            </a:stretch>
          </a:blipFill>
        </p:spPr>
      </p:sp>
      <p:sp>
        <p:nvSpPr>
          <p:cNvPr name="Freeform 8" id="8"/>
          <p:cNvSpPr/>
          <p:nvPr/>
        </p:nvSpPr>
        <p:spPr>
          <a:xfrm flipH="false" flipV="false" rot="0">
            <a:off x="9120987" y="2903807"/>
            <a:ext cx="7337295" cy="3526511"/>
          </a:xfrm>
          <a:custGeom>
            <a:avLst/>
            <a:gdLst/>
            <a:ahLst/>
            <a:cxnLst/>
            <a:rect r="r" b="b" t="t" l="l"/>
            <a:pathLst>
              <a:path h="3526511" w="7337295">
                <a:moveTo>
                  <a:pt x="0" y="0"/>
                </a:moveTo>
                <a:lnTo>
                  <a:pt x="7337295" y="0"/>
                </a:lnTo>
                <a:lnTo>
                  <a:pt x="7337295" y="3526511"/>
                </a:lnTo>
                <a:lnTo>
                  <a:pt x="0" y="3526511"/>
                </a:lnTo>
                <a:lnTo>
                  <a:pt x="0" y="0"/>
                </a:lnTo>
                <a:close/>
              </a:path>
            </a:pathLst>
          </a:custGeom>
          <a:blipFill>
            <a:blip r:embed="rId11"/>
            <a:stretch>
              <a:fillRect l="0" t="0" r="-2122" b="-2432"/>
            </a:stretch>
          </a:blipFill>
        </p:spPr>
      </p:sp>
      <p:sp>
        <p:nvSpPr>
          <p:cNvPr name="TextBox 9" id="9"/>
          <p:cNvSpPr txBox="true"/>
          <p:nvPr/>
        </p:nvSpPr>
        <p:spPr>
          <a:xfrm rot="0">
            <a:off x="4973237" y="181450"/>
            <a:ext cx="8341527" cy="1045083"/>
          </a:xfrm>
          <a:prstGeom prst="rect">
            <a:avLst/>
          </a:prstGeom>
        </p:spPr>
        <p:txBody>
          <a:bodyPr anchor="t" rtlCol="false" tIns="0" lIns="0" bIns="0" rIns="0">
            <a:spAutoFit/>
          </a:bodyPr>
          <a:lstStyle/>
          <a:p>
            <a:pPr>
              <a:lnSpc>
                <a:spcPts val="8316"/>
              </a:lnSpc>
            </a:pPr>
            <a:r>
              <a:rPr lang="en-US" sz="6600">
                <a:solidFill>
                  <a:srgbClr val="18072B"/>
                </a:solidFill>
                <a:latin typeface="Roboto Bold"/>
              </a:rPr>
              <a:t>Feature Introduction</a:t>
            </a:r>
          </a:p>
        </p:txBody>
      </p:sp>
      <p:sp>
        <p:nvSpPr>
          <p:cNvPr name="TextBox 10" id="10"/>
          <p:cNvSpPr txBox="true"/>
          <p:nvPr/>
        </p:nvSpPr>
        <p:spPr>
          <a:xfrm rot="0">
            <a:off x="998166" y="781732"/>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1" id="11"/>
          <p:cNvSpPr txBox="true"/>
          <p:nvPr/>
        </p:nvSpPr>
        <p:spPr>
          <a:xfrm rot="0">
            <a:off x="1074940" y="1216576"/>
            <a:ext cx="16138120" cy="1534287"/>
          </a:xfrm>
          <a:prstGeom prst="rect">
            <a:avLst/>
          </a:prstGeom>
        </p:spPr>
        <p:txBody>
          <a:bodyPr anchor="t" rtlCol="false" tIns="0" lIns="0" bIns="0" rIns="0">
            <a:spAutoFit/>
          </a:bodyPr>
          <a:lstStyle/>
          <a:p>
            <a:pPr algn="ctr">
              <a:lnSpc>
                <a:spcPts val="3024"/>
              </a:lnSpc>
            </a:pPr>
            <a:r>
              <a:rPr lang="en-US" sz="2400">
                <a:solidFill>
                  <a:srgbClr val="18072B"/>
                </a:solidFill>
                <a:latin typeface="Roboto Bold"/>
              </a:rPr>
              <a:t>Admin Page</a:t>
            </a:r>
          </a:p>
          <a:p>
            <a:pPr algn="ctr">
              <a:lnSpc>
                <a:spcPts val="3024"/>
              </a:lnSpc>
            </a:pPr>
            <a:r>
              <a:rPr lang="en-US" sz="2400">
                <a:solidFill>
                  <a:srgbClr val="18072B"/>
                </a:solidFill>
                <a:latin typeface="Roboto"/>
              </a:rPr>
              <a:t>The admin page serves as the central hub for managing the entire appointment scheduling system. Admins can oversee doctor-related tasks, including adding, deleting, and managing doctors. Additionally, they have functionalities to manage patients and appointments, providing options to accept or reject appointments.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60650"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479446"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5" id="5"/>
          <p:cNvSpPr txBox="true"/>
          <p:nvPr/>
        </p:nvSpPr>
        <p:spPr>
          <a:xfrm rot="0">
            <a:off x="4943508" y="3726300"/>
            <a:ext cx="3736180" cy="90524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Problem and Solution Introduce</a:t>
            </a:r>
          </a:p>
        </p:txBody>
      </p:sp>
      <p:sp>
        <p:nvSpPr>
          <p:cNvPr name="Freeform 6" id="6"/>
          <p:cNvSpPr/>
          <p:nvPr/>
        </p:nvSpPr>
        <p:spPr>
          <a:xfrm flipH="false" flipV="false" rot="0">
            <a:off x="3460650" y="62268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79446" y="65088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8" id="8"/>
          <p:cNvSpPr txBox="true"/>
          <p:nvPr/>
        </p:nvSpPr>
        <p:spPr>
          <a:xfrm rot="0">
            <a:off x="11044742" y="6585245"/>
            <a:ext cx="4873500" cy="448178"/>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Feature Introduction</a:t>
            </a:r>
          </a:p>
        </p:txBody>
      </p:sp>
      <p:sp>
        <p:nvSpPr>
          <p:cNvPr name="Freeform 9" id="9"/>
          <p:cNvSpPr/>
          <p:nvPr/>
        </p:nvSpPr>
        <p:spPr>
          <a:xfrm flipH="false" flipV="true" rot="0">
            <a:off x="11895719" y="-1469708"/>
            <a:ext cx="14581663" cy="18113867"/>
          </a:xfrm>
          <a:custGeom>
            <a:avLst/>
            <a:gdLst/>
            <a:ahLst/>
            <a:cxnLst/>
            <a:rect r="r" b="b" t="t" l="l"/>
            <a:pathLst>
              <a:path h="18113867" w="14581663">
                <a:moveTo>
                  <a:pt x="0" y="18113867"/>
                </a:moveTo>
                <a:lnTo>
                  <a:pt x="14581663" y="18113867"/>
                </a:lnTo>
                <a:lnTo>
                  <a:pt x="14581663"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9565477"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9584273" y="3878408"/>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2" id="12"/>
          <p:cNvSpPr txBox="true"/>
          <p:nvPr/>
        </p:nvSpPr>
        <p:spPr>
          <a:xfrm rot="0">
            <a:off x="4943508" y="6527870"/>
            <a:ext cx="4873500" cy="448178"/>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Database Design</a:t>
            </a:r>
          </a:p>
        </p:txBody>
      </p:sp>
      <p:sp>
        <p:nvSpPr>
          <p:cNvPr name="Freeform 13" id="13"/>
          <p:cNvSpPr/>
          <p:nvPr/>
        </p:nvSpPr>
        <p:spPr>
          <a:xfrm flipH="false" flipV="false" rot="0">
            <a:off x="9565477" y="636513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584273" y="6647091"/>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5" id="15"/>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OUTLINE</a:t>
            </a:r>
          </a:p>
        </p:txBody>
      </p:sp>
      <p:sp>
        <p:nvSpPr>
          <p:cNvPr name="Freeform 16" id="16"/>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FFFFFF"/>
                </a:solidFill>
                <a:latin typeface="Kollektif Bold"/>
              </a:rPr>
              <a:t>DATABASE REPORT</a:t>
            </a:r>
          </a:p>
        </p:txBody>
      </p:sp>
      <p:sp>
        <p:nvSpPr>
          <p:cNvPr name="Freeform 19" id="1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1044742" y="3897458"/>
            <a:ext cx="3736180" cy="448178"/>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Roboto Bold"/>
              </a:rPr>
              <a:t>Problem Analyst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602187" y="1692349"/>
            <a:ext cx="7460768" cy="7565951"/>
          </a:xfrm>
          <a:custGeom>
            <a:avLst/>
            <a:gdLst/>
            <a:ahLst/>
            <a:cxnLst/>
            <a:rect r="r" b="b" t="t" l="l"/>
            <a:pathLst>
              <a:path h="7565951" w="7460768">
                <a:moveTo>
                  <a:pt x="0" y="0"/>
                </a:moveTo>
                <a:lnTo>
                  <a:pt x="7460768" y="0"/>
                </a:lnTo>
                <a:lnTo>
                  <a:pt x="7460768" y="7565951"/>
                </a:lnTo>
                <a:lnTo>
                  <a:pt x="0" y="7565951"/>
                </a:lnTo>
                <a:lnTo>
                  <a:pt x="0" y="0"/>
                </a:lnTo>
                <a:close/>
              </a:path>
            </a:pathLst>
          </a:custGeom>
          <a:blipFill>
            <a:blip r:embed="rId10"/>
            <a:stretch>
              <a:fillRect l="-47388" t="0" r="-32942" b="0"/>
            </a:stretch>
          </a:blipFill>
        </p:spPr>
      </p:sp>
      <p:sp>
        <p:nvSpPr>
          <p:cNvPr name="Freeform 7" id="7"/>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535766" y="2221731"/>
            <a:ext cx="7428611" cy="7036569"/>
            <a:chOff x="0" y="0"/>
            <a:chExt cx="1956507" cy="1853253"/>
          </a:xfrm>
        </p:grpSpPr>
        <p:sp>
          <p:nvSpPr>
            <p:cNvPr name="Freeform 10" id="10"/>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11" id="11"/>
            <p:cNvSpPr txBox="true"/>
            <p:nvPr/>
          </p:nvSpPr>
          <p:spPr>
            <a:xfrm>
              <a:off x="0" y="9525"/>
              <a:ext cx="1956507" cy="1843728"/>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2158011" y="2653784"/>
            <a:ext cx="6140253" cy="909066"/>
          </a:xfrm>
          <a:prstGeom prst="rect">
            <a:avLst/>
          </a:prstGeom>
        </p:spPr>
        <p:txBody>
          <a:bodyPr anchor="t" rtlCol="false" tIns="0" lIns="0" bIns="0" rIns="0">
            <a:spAutoFit/>
          </a:bodyPr>
          <a:lstStyle/>
          <a:p>
            <a:pPr>
              <a:lnSpc>
                <a:spcPts val="7182"/>
              </a:lnSpc>
            </a:pPr>
            <a:r>
              <a:rPr lang="en-US" sz="5700">
                <a:solidFill>
                  <a:srgbClr val="FFFFFF"/>
                </a:solidFill>
                <a:latin typeface="Roboto Bold"/>
              </a:rPr>
              <a:t>Problem Introduce</a:t>
            </a:r>
          </a:p>
        </p:txBody>
      </p:sp>
      <p:sp>
        <p:nvSpPr>
          <p:cNvPr name="TextBox 13" id="13"/>
          <p:cNvSpPr txBox="true"/>
          <p:nvPr/>
        </p:nvSpPr>
        <p:spPr>
          <a:xfrm rot="0">
            <a:off x="2158011" y="3724775"/>
            <a:ext cx="6184121" cy="2334895"/>
          </a:xfrm>
          <a:prstGeom prst="rect">
            <a:avLst/>
          </a:prstGeom>
        </p:spPr>
        <p:txBody>
          <a:bodyPr anchor="t" rtlCol="false" tIns="0" lIns="0" bIns="0" rIns="0">
            <a:spAutoFit/>
          </a:bodyPr>
          <a:lstStyle/>
          <a:p>
            <a:pPr algn="just">
              <a:lnSpc>
                <a:spcPts val="3079"/>
              </a:lnSpc>
            </a:pPr>
            <a:r>
              <a:rPr lang="en-US" sz="2199">
                <a:solidFill>
                  <a:srgbClr val="FFFFFF"/>
                </a:solidFill>
                <a:latin typeface="Kollektif"/>
              </a:rPr>
              <a:t>In today's era, one of the significant challenges that patients often face is the process of queuing up and scheduling medical appointments. This not only consumes a considerable amount of time and effort for the patients but also introduces uncertainty in securing desired appointment slots.</a:t>
            </a:r>
          </a:p>
        </p:txBody>
      </p:sp>
      <p:sp>
        <p:nvSpPr>
          <p:cNvPr name="TextBox 14" id="14"/>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5018822" y="5792878"/>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246971" y="836604"/>
            <a:ext cx="7794059" cy="1141085"/>
          </a:xfrm>
          <a:prstGeom prst="rect">
            <a:avLst/>
          </a:prstGeom>
        </p:spPr>
        <p:txBody>
          <a:bodyPr anchor="t" rtlCol="false" tIns="0" lIns="0" bIns="0" rIns="0">
            <a:spAutoFit/>
          </a:bodyPr>
          <a:lstStyle/>
          <a:p>
            <a:pPr>
              <a:lnSpc>
                <a:spcPts val="9116"/>
              </a:lnSpc>
            </a:pPr>
            <a:r>
              <a:rPr lang="en-US" sz="7235">
                <a:solidFill>
                  <a:srgbClr val="18072B"/>
                </a:solidFill>
                <a:latin typeface="Roboto Bold"/>
              </a:rPr>
              <a:t>Problem Introduce</a:t>
            </a:r>
          </a:p>
        </p:txBody>
      </p:sp>
      <p:sp>
        <p:nvSpPr>
          <p:cNvPr name="TextBox 7" id="7"/>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Freeform 8" id="8"/>
          <p:cNvSpPr/>
          <p:nvPr/>
        </p:nvSpPr>
        <p:spPr>
          <a:xfrm flipH="false" flipV="false" rot="0">
            <a:off x="11805574" y="3238419"/>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1888859" y="4812999"/>
            <a:ext cx="4324529" cy="1943874"/>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Patients often struggle to find relevant information about doctors, specialties, and appointment schedules, adding complexity and time to their search.</a:t>
            </a:r>
          </a:p>
        </p:txBody>
      </p:sp>
      <p:sp>
        <p:nvSpPr>
          <p:cNvPr name="Freeform 10" id="10"/>
          <p:cNvSpPr/>
          <p:nvPr/>
        </p:nvSpPr>
        <p:spPr>
          <a:xfrm flipH="false" flipV="false" rot="0">
            <a:off x="1673731" y="3238419"/>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1816798" y="4812999"/>
            <a:ext cx="4204965" cy="1943874"/>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Patients frequently spend a substantial amount of time queuing up at medical facilities to schedule appointments or waiting for their turn for examination.</a:t>
            </a:r>
          </a:p>
        </p:txBody>
      </p:sp>
      <p:sp>
        <p:nvSpPr>
          <p:cNvPr name="TextBox 12" id="12"/>
          <p:cNvSpPr txBox="true"/>
          <p:nvPr/>
        </p:nvSpPr>
        <p:spPr>
          <a:xfrm rot="0">
            <a:off x="1673731" y="3656473"/>
            <a:ext cx="4674564" cy="500347"/>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FFFF"/>
                </a:solidFill>
                <a:latin typeface="Roboto Bold"/>
              </a:rPr>
              <a:t>TIME-CONSUMING</a:t>
            </a:r>
          </a:p>
        </p:txBody>
      </p:sp>
      <p:sp>
        <p:nvSpPr>
          <p:cNvPr name="Freeform 13" id="13"/>
          <p:cNvSpPr/>
          <p:nvPr/>
        </p:nvSpPr>
        <p:spPr>
          <a:xfrm flipH="false" flipV="false" rot="0">
            <a:off x="6739652" y="3238419"/>
            <a:ext cx="4491099" cy="1412655"/>
          </a:xfrm>
          <a:custGeom>
            <a:avLst/>
            <a:gdLst/>
            <a:ahLst/>
            <a:cxnLst/>
            <a:rect r="r" b="b" t="t" l="l"/>
            <a:pathLst>
              <a:path h="1412655" w="4491099">
                <a:moveTo>
                  <a:pt x="0" y="0"/>
                </a:moveTo>
                <a:lnTo>
                  <a:pt x="4491099" y="0"/>
                </a:lnTo>
                <a:lnTo>
                  <a:pt x="4491099" y="1412655"/>
                </a:lnTo>
                <a:lnTo>
                  <a:pt x="0" y="14126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6868468" y="3408839"/>
            <a:ext cx="4416931" cy="995614"/>
          </a:xfrm>
          <a:prstGeom prst="rect">
            <a:avLst/>
          </a:prstGeom>
        </p:spPr>
        <p:txBody>
          <a:bodyPr anchor="t" rtlCol="false" tIns="0" lIns="0" bIns="0" rIns="0">
            <a:spAutoFit/>
          </a:bodyPr>
          <a:lstStyle/>
          <a:p>
            <a:pPr algn="ctr">
              <a:lnSpc>
                <a:spcPts val="3919"/>
              </a:lnSpc>
            </a:pPr>
            <a:r>
              <a:rPr lang="en-US" sz="2799">
                <a:solidFill>
                  <a:srgbClr val="FFFFFF"/>
                </a:solidFill>
                <a:latin typeface="Roboto Bold"/>
              </a:rPr>
              <a:t>UNCERTAINTY IN BOOKING</a:t>
            </a:r>
          </a:p>
        </p:txBody>
      </p:sp>
      <p:sp>
        <p:nvSpPr>
          <p:cNvPr name="TextBox 15" id="15"/>
          <p:cNvSpPr txBox="true"/>
          <p:nvPr/>
        </p:nvSpPr>
        <p:spPr>
          <a:xfrm rot="0">
            <a:off x="12075850" y="3408839"/>
            <a:ext cx="3950547" cy="995614"/>
          </a:xfrm>
          <a:prstGeom prst="rect">
            <a:avLst/>
          </a:prstGeom>
        </p:spPr>
        <p:txBody>
          <a:bodyPr anchor="t" rtlCol="false" tIns="0" lIns="0" bIns="0" rIns="0">
            <a:spAutoFit/>
          </a:bodyPr>
          <a:lstStyle/>
          <a:p>
            <a:pPr algn="ctr">
              <a:lnSpc>
                <a:spcPts val="3919"/>
              </a:lnSpc>
            </a:pPr>
            <a:r>
              <a:rPr lang="en-US" sz="2799">
                <a:solidFill>
                  <a:srgbClr val="FFFFFF"/>
                </a:solidFill>
                <a:latin typeface="Roboto Bold"/>
              </a:rPr>
              <a:t> INFORMATION RETRIEVAL</a:t>
            </a:r>
          </a:p>
        </p:txBody>
      </p:sp>
      <p:sp>
        <p:nvSpPr>
          <p:cNvPr name="TextBox 16" id="16"/>
          <p:cNvSpPr txBox="true"/>
          <p:nvPr/>
        </p:nvSpPr>
        <p:spPr>
          <a:xfrm rot="0">
            <a:off x="6960871" y="4803474"/>
            <a:ext cx="4232126" cy="1943874"/>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Traditional systems can make appointment scheduling uncertain, and patients might not always secure appointments within their preferred time frames.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5018822" y="5792878"/>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246971" y="836604"/>
            <a:ext cx="7794059" cy="1141085"/>
          </a:xfrm>
          <a:prstGeom prst="rect">
            <a:avLst/>
          </a:prstGeom>
        </p:spPr>
        <p:txBody>
          <a:bodyPr anchor="t" rtlCol="false" tIns="0" lIns="0" bIns="0" rIns="0">
            <a:spAutoFit/>
          </a:bodyPr>
          <a:lstStyle/>
          <a:p>
            <a:pPr>
              <a:lnSpc>
                <a:spcPts val="9116"/>
              </a:lnSpc>
            </a:pPr>
            <a:r>
              <a:rPr lang="en-US" sz="7235">
                <a:solidFill>
                  <a:srgbClr val="18072B"/>
                </a:solidFill>
                <a:latin typeface="Roboto Bold"/>
              </a:rPr>
              <a:t>Solution Introduce</a:t>
            </a:r>
          </a:p>
        </p:txBody>
      </p:sp>
      <p:sp>
        <p:nvSpPr>
          <p:cNvPr name="TextBox 7" id="7"/>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grpSp>
        <p:nvGrpSpPr>
          <p:cNvPr name="Group 8" id="8"/>
          <p:cNvGrpSpPr/>
          <p:nvPr/>
        </p:nvGrpSpPr>
        <p:grpSpPr>
          <a:xfrm rot="0">
            <a:off x="1597862" y="2888760"/>
            <a:ext cx="4694115" cy="3908880"/>
            <a:chOff x="0" y="0"/>
            <a:chExt cx="6258820" cy="5211840"/>
          </a:xfrm>
        </p:grpSpPr>
        <p:sp>
          <p:nvSpPr>
            <p:cNvPr name="Freeform 9" id="9"/>
            <p:cNvSpPr/>
            <p:nvPr/>
          </p:nvSpPr>
          <p:spPr>
            <a:xfrm flipH="false" flipV="false" rot="0">
              <a:off x="0" y="0"/>
              <a:ext cx="5988132" cy="1883540"/>
            </a:xfrm>
            <a:custGeom>
              <a:avLst/>
              <a:gdLst/>
              <a:ahLst/>
              <a:cxnLst/>
              <a:rect r="r" b="b" t="t" l="l"/>
              <a:pathLst>
                <a:path h="1883540" w="5988132">
                  <a:moveTo>
                    <a:pt x="0" y="0"/>
                  </a:moveTo>
                  <a:lnTo>
                    <a:pt x="5988132" y="0"/>
                  </a:lnTo>
                  <a:lnTo>
                    <a:pt x="5988132" y="1883540"/>
                  </a:lnTo>
                  <a:lnTo>
                    <a:pt x="0" y="188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7535" y="2115315"/>
              <a:ext cx="5873062" cy="3096525"/>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Patients can schedule appointments online from anywhere using the official application or website. This offers them time savings and flexibility in choosing suitable appointment times.</a:t>
              </a:r>
            </a:p>
          </p:txBody>
        </p:sp>
        <p:sp>
          <p:nvSpPr>
            <p:cNvPr name="TextBox 11" id="11"/>
            <p:cNvSpPr txBox="true"/>
            <p:nvPr/>
          </p:nvSpPr>
          <p:spPr>
            <a:xfrm rot="0">
              <a:off x="26068" y="366548"/>
              <a:ext cx="6232752" cy="1093294"/>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FFFFFF"/>
                  </a:solidFill>
                  <a:latin typeface="Roboto Bold"/>
                </a:rPr>
                <a:t>ONLINE APPOINTMENT BOOKING:</a:t>
              </a:r>
            </a:p>
          </p:txBody>
        </p:sp>
      </p:grpSp>
      <p:grpSp>
        <p:nvGrpSpPr>
          <p:cNvPr name="Group 12" id="12"/>
          <p:cNvGrpSpPr/>
          <p:nvPr/>
        </p:nvGrpSpPr>
        <p:grpSpPr>
          <a:xfrm rot="0">
            <a:off x="11918343" y="2888760"/>
            <a:ext cx="4787496" cy="3118503"/>
            <a:chOff x="0" y="0"/>
            <a:chExt cx="6383328" cy="4158004"/>
          </a:xfrm>
        </p:grpSpPr>
        <p:sp>
          <p:nvSpPr>
            <p:cNvPr name="Freeform 13" id="13"/>
            <p:cNvSpPr/>
            <p:nvPr/>
          </p:nvSpPr>
          <p:spPr>
            <a:xfrm flipH="false" flipV="false" rot="0">
              <a:off x="197598" y="0"/>
              <a:ext cx="5988132" cy="1883540"/>
            </a:xfrm>
            <a:custGeom>
              <a:avLst/>
              <a:gdLst/>
              <a:ahLst/>
              <a:cxnLst/>
              <a:rect r="r" b="b" t="t" l="l"/>
              <a:pathLst>
                <a:path h="1883540" w="5988132">
                  <a:moveTo>
                    <a:pt x="0" y="0"/>
                  </a:moveTo>
                  <a:lnTo>
                    <a:pt x="5988132" y="0"/>
                  </a:lnTo>
                  <a:lnTo>
                    <a:pt x="5988132" y="1883540"/>
                  </a:lnTo>
                  <a:lnTo>
                    <a:pt x="0" y="188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0" y="2102615"/>
              <a:ext cx="6383328" cy="2055389"/>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Patients often struggle to find relevant information about doctors, specialties, and appointment schedules, adding complexity and time to their search.</a:t>
              </a:r>
            </a:p>
          </p:txBody>
        </p:sp>
        <p:sp>
          <p:nvSpPr>
            <p:cNvPr name="TextBox 15" id="15"/>
            <p:cNvSpPr txBox="true"/>
            <p:nvPr/>
          </p:nvSpPr>
          <p:spPr>
            <a:xfrm rot="0">
              <a:off x="557966" y="252627"/>
              <a:ext cx="5267396" cy="1302085"/>
            </a:xfrm>
            <a:prstGeom prst="rect">
              <a:avLst/>
            </a:prstGeom>
          </p:spPr>
          <p:txBody>
            <a:bodyPr anchor="t" rtlCol="false" tIns="0" lIns="0" bIns="0" rIns="0">
              <a:spAutoFit/>
            </a:bodyPr>
            <a:lstStyle/>
            <a:p>
              <a:pPr algn="ctr">
                <a:lnSpc>
                  <a:spcPts val="3919"/>
                </a:lnSpc>
              </a:pPr>
              <a:r>
                <a:rPr lang="en-US" sz="2799">
                  <a:solidFill>
                    <a:srgbClr val="FFFFFF"/>
                  </a:solidFill>
                  <a:latin typeface="Roboto Bold"/>
                </a:rPr>
                <a:t> INFORMATION RETRIEVAL</a:t>
              </a:r>
            </a:p>
          </p:txBody>
        </p:sp>
      </p:grpSp>
      <p:grpSp>
        <p:nvGrpSpPr>
          <p:cNvPr name="Group 16" id="16"/>
          <p:cNvGrpSpPr/>
          <p:nvPr/>
        </p:nvGrpSpPr>
        <p:grpSpPr>
          <a:xfrm rot="0">
            <a:off x="6739652" y="2888760"/>
            <a:ext cx="4731016" cy="3508929"/>
            <a:chOff x="0" y="0"/>
            <a:chExt cx="6308021" cy="4678572"/>
          </a:xfrm>
        </p:grpSpPr>
        <p:sp>
          <p:nvSpPr>
            <p:cNvPr name="Freeform 17" id="17"/>
            <p:cNvSpPr/>
            <p:nvPr/>
          </p:nvSpPr>
          <p:spPr>
            <a:xfrm flipH="false" flipV="false" rot="0">
              <a:off x="0" y="0"/>
              <a:ext cx="5988132" cy="1883540"/>
            </a:xfrm>
            <a:custGeom>
              <a:avLst/>
              <a:gdLst/>
              <a:ahLst/>
              <a:cxnLst/>
              <a:rect r="r" b="b" t="t" l="l"/>
              <a:pathLst>
                <a:path h="1883540" w="5988132">
                  <a:moveTo>
                    <a:pt x="0" y="0"/>
                  </a:moveTo>
                  <a:lnTo>
                    <a:pt x="5988132" y="0"/>
                  </a:lnTo>
                  <a:lnTo>
                    <a:pt x="5988132" y="1883540"/>
                  </a:lnTo>
                  <a:lnTo>
                    <a:pt x="0" y="188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49445" y="87192"/>
              <a:ext cx="5889242" cy="1652005"/>
            </a:xfrm>
            <a:prstGeom prst="rect">
              <a:avLst/>
            </a:prstGeom>
          </p:spPr>
          <p:txBody>
            <a:bodyPr anchor="t" rtlCol="false" tIns="0" lIns="0" bIns="0" rIns="0">
              <a:spAutoFit/>
            </a:bodyPr>
            <a:lstStyle/>
            <a:p>
              <a:pPr algn="ctr">
                <a:lnSpc>
                  <a:spcPts val="3359"/>
                </a:lnSpc>
              </a:pPr>
              <a:r>
                <a:rPr lang="en-US" sz="2400">
                  <a:solidFill>
                    <a:srgbClr val="FFFFFF"/>
                  </a:solidFill>
                  <a:latin typeface="Roboto Bold"/>
                </a:rPr>
                <a:t>DETAILED INFORMATION ABOUT DOCTORS AND HOSPITALS</a:t>
              </a:r>
            </a:p>
          </p:txBody>
        </p:sp>
        <p:sp>
          <p:nvSpPr>
            <p:cNvPr name="TextBox 19" id="19"/>
            <p:cNvSpPr txBox="true"/>
            <p:nvPr/>
          </p:nvSpPr>
          <p:spPr>
            <a:xfrm rot="0">
              <a:off x="103573" y="2102615"/>
              <a:ext cx="6204447" cy="2575957"/>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The system provides comprehensive information about doctors, specialties, and hospitals, making it easy for patients to search and choose according to their preferences.</a:t>
              </a:r>
            </a:p>
          </p:txBody>
        </p:sp>
      </p:grpSp>
      <p:sp>
        <p:nvSpPr>
          <p:cNvPr name="TextBox 20" id="20"/>
          <p:cNvSpPr txBox="true"/>
          <p:nvPr/>
        </p:nvSpPr>
        <p:spPr>
          <a:xfrm rot="0">
            <a:off x="585192" y="1952068"/>
            <a:ext cx="17117616" cy="727274"/>
          </a:xfrm>
          <a:prstGeom prst="rect">
            <a:avLst/>
          </a:prstGeom>
        </p:spPr>
        <p:txBody>
          <a:bodyPr anchor="t" rtlCol="false" tIns="0" lIns="0" bIns="0" rIns="0">
            <a:spAutoFit/>
          </a:bodyPr>
          <a:lstStyle/>
          <a:p>
            <a:pPr algn="ctr">
              <a:lnSpc>
                <a:spcPts val="2964"/>
              </a:lnSpc>
              <a:spcBef>
                <a:spcPct val="0"/>
              </a:spcBef>
            </a:pPr>
            <a:r>
              <a:rPr lang="en-US" sz="2117">
                <a:solidFill>
                  <a:srgbClr val="000000"/>
                </a:solidFill>
                <a:latin typeface="Montserrat Semi-Bold Italics"/>
              </a:rPr>
              <a:t>We introduce a modern solution to alleviate the burden on patients through the Electronic Appointment Booking System. </a:t>
            </a:r>
          </a:p>
          <a:p>
            <a:pPr algn="ctr">
              <a:lnSpc>
                <a:spcPts val="2964"/>
              </a:lnSpc>
              <a:spcBef>
                <a:spcPct val="0"/>
              </a:spcBef>
            </a:pPr>
            <a:r>
              <a:rPr lang="en-US" sz="2117">
                <a:solidFill>
                  <a:srgbClr val="000000"/>
                </a:solidFill>
                <a:latin typeface="Montserrat Semi-Bold Italics"/>
              </a:rPr>
              <a:t>Key features of this system include:</a:t>
            </a:r>
          </a:p>
        </p:txBody>
      </p:sp>
      <p:grpSp>
        <p:nvGrpSpPr>
          <p:cNvPr name="Group 21" id="21"/>
          <p:cNvGrpSpPr/>
          <p:nvPr/>
        </p:nvGrpSpPr>
        <p:grpSpPr>
          <a:xfrm rot="0">
            <a:off x="6739652" y="6607238"/>
            <a:ext cx="4694115" cy="3128028"/>
            <a:chOff x="0" y="0"/>
            <a:chExt cx="6258820" cy="4170704"/>
          </a:xfrm>
        </p:grpSpPr>
        <p:sp>
          <p:nvSpPr>
            <p:cNvPr name="Freeform 22" id="22"/>
            <p:cNvSpPr/>
            <p:nvPr/>
          </p:nvSpPr>
          <p:spPr>
            <a:xfrm flipH="false" flipV="false" rot="0">
              <a:off x="0" y="0"/>
              <a:ext cx="5988132" cy="1883540"/>
            </a:xfrm>
            <a:custGeom>
              <a:avLst/>
              <a:gdLst/>
              <a:ahLst/>
              <a:cxnLst/>
              <a:rect r="r" b="b" t="t" l="l"/>
              <a:pathLst>
                <a:path h="1883540" w="5988132">
                  <a:moveTo>
                    <a:pt x="0" y="0"/>
                  </a:moveTo>
                  <a:lnTo>
                    <a:pt x="5988132" y="0"/>
                  </a:lnTo>
                  <a:lnTo>
                    <a:pt x="5988132" y="1883540"/>
                  </a:lnTo>
                  <a:lnTo>
                    <a:pt x="0" y="188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57535" y="2115315"/>
              <a:ext cx="5873062" cy="2055389"/>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The system sends appointment reminders to patients, helping them prepare better for their medical visits.</a:t>
              </a:r>
            </a:p>
          </p:txBody>
        </p:sp>
        <p:sp>
          <p:nvSpPr>
            <p:cNvPr name="TextBox 24" id="24"/>
            <p:cNvSpPr txBox="true"/>
            <p:nvPr/>
          </p:nvSpPr>
          <p:spPr>
            <a:xfrm rot="0">
              <a:off x="26068" y="376073"/>
              <a:ext cx="6232752" cy="1014254"/>
            </a:xfrm>
            <a:prstGeom prst="rect">
              <a:avLst/>
            </a:prstGeom>
          </p:spPr>
          <p:txBody>
            <a:bodyPr anchor="t" rtlCol="false" tIns="0" lIns="0" bIns="0" rIns="0">
              <a:spAutoFit/>
            </a:bodyPr>
            <a:lstStyle/>
            <a:p>
              <a:pPr algn="ctr" marL="0" indent="0" lvl="0">
                <a:lnSpc>
                  <a:spcPts val="3080"/>
                </a:lnSpc>
                <a:spcBef>
                  <a:spcPct val="0"/>
                </a:spcBef>
              </a:pPr>
              <a:r>
                <a:rPr lang="en-US" sz="2200">
                  <a:solidFill>
                    <a:srgbClr val="FFFFFF"/>
                  </a:solidFill>
                  <a:latin typeface="Roboto Bold"/>
                </a:rPr>
                <a:t>APPOINTMENT REMINDERS AND NOTES</a:t>
              </a:r>
            </a:p>
          </p:txBody>
        </p:sp>
      </p:grpSp>
      <p:grpSp>
        <p:nvGrpSpPr>
          <p:cNvPr name="Group 25" id="25"/>
          <p:cNvGrpSpPr/>
          <p:nvPr/>
        </p:nvGrpSpPr>
        <p:grpSpPr>
          <a:xfrm rot="0">
            <a:off x="11965033" y="6607238"/>
            <a:ext cx="4694115" cy="3128028"/>
            <a:chOff x="0" y="0"/>
            <a:chExt cx="6258820" cy="4170704"/>
          </a:xfrm>
        </p:grpSpPr>
        <p:sp>
          <p:nvSpPr>
            <p:cNvPr name="Freeform 26" id="26"/>
            <p:cNvSpPr/>
            <p:nvPr/>
          </p:nvSpPr>
          <p:spPr>
            <a:xfrm flipH="false" flipV="false" rot="0">
              <a:off x="0" y="0"/>
              <a:ext cx="5988132" cy="1883540"/>
            </a:xfrm>
            <a:custGeom>
              <a:avLst/>
              <a:gdLst/>
              <a:ahLst/>
              <a:cxnLst/>
              <a:rect r="r" b="b" t="t" l="l"/>
              <a:pathLst>
                <a:path h="1883540" w="5988132">
                  <a:moveTo>
                    <a:pt x="0" y="0"/>
                  </a:moveTo>
                  <a:lnTo>
                    <a:pt x="5988132" y="0"/>
                  </a:lnTo>
                  <a:lnTo>
                    <a:pt x="5988132" y="1883540"/>
                  </a:lnTo>
                  <a:lnTo>
                    <a:pt x="0" y="18835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57535" y="2115315"/>
              <a:ext cx="5873062" cy="2055389"/>
            </a:xfrm>
            <a:prstGeom prst="rect">
              <a:avLst/>
            </a:prstGeom>
          </p:spPr>
          <p:txBody>
            <a:bodyPr anchor="t" rtlCol="false" tIns="0" lIns="0" bIns="0" rIns="0">
              <a:spAutoFit/>
            </a:bodyPr>
            <a:lstStyle/>
            <a:p>
              <a:pPr algn="just">
                <a:lnSpc>
                  <a:spcPts val="3079"/>
                </a:lnSpc>
              </a:pPr>
              <a:r>
                <a:rPr lang="en-US" sz="2199">
                  <a:solidFill>
                    <a:srgbClr val="18072B"/>
                  </a:solidFill>
                  <a:latin typeface="Kollektif"/>
                </a:rPr>
                <a:t>Doctors and healthcare staff can efficiently manage appointment schedules, reducing waiting times and enhancing service quality.</a:t>
              </a:r>
            </a:p>
          </p:txBody>
        </p:sp>
        <p:sp>
          <p:nvSpPr>
            <p:cNvPr name="TextBox 28" id="28"/>
            <p:cNvSpPr txBox="true"/>
            <p:nvPr/>
          </p:nvSpPr>
          <p:spPr>
            <a:xfrm rot="0">
              <a:off x="26068" y="376073"/>
              <a:ext cx="6232752" cy="1014254"/>
            </a:xfrm>
            <a:prstGeom prst="rect">
              <a:avLst/>
            </a:prstGeom>
          </p:spPr>
          <p:txBody>
            <a:bodyPr anchor="t" rtlCol="false" tIns="0" lIns="0" bIns="0" rIns="0">
              <a:spAutoFit/>
            </a:bodyPr>
            <a:lstStyle/>
            <a:p>
              <a:pPr algn="ctr" marL="0" indent="0" lvl="0">
                <a:lnSpc>
                  <a:spcPts val="3080"/>
                </a:lnSpc>
                <a:spcBef>
                  <a:spcPct val="0"/>
                </a:spcBef>
              </a:pPr>
              <a:r>
                <a:rPr lang="en-US" sz="2200">
                  <a:solidFill>
                    <a:srgbClr val="FFFFFF"/>
                  </a:solidFill>
                  <a:latin typeface="Roboto Bold"/>
                </a:rPr>
                <a:t>EFFICIENT APPOINTMENT MANAGEMENT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0642" y="4036877"/>
            <a:ext cx="7856167" cy="5001258"/>
          </a:xfrm>
          <a:custGeom>
            <a:avLst/>
            <a:gdLst/>
            <a:ahLst/>
            <a:cxnLst/>
            <a:rect r="r" b="b" t="t" l="l"/>
            <a:pathLst>
              <a:path h="5001258" w="7856167">
                <a:moveTo>
                  <a:pt x="0" y="0"/>
                </a:moveTo>
                <a:lnTo>
                  <a:pt x="7856167" y="0"/>
                </a:lnTo>
                <a:lnTo>
                  <a:pt x="7856167" y="5001258"/>
                </a:lnTo>
                <a:lnTo>
                  <a:pt x="0" y="5001258"/>
                </a:lnTo>
                <a:lnTo>
                  <a:pt x="0" y="0"/>
                </a:lnTo>
                <a:close/>
              </a:path>
            </a:pathLst>
          </a:custGeom>
          <a:blipFill>
            <a:blip r:embed="rId2"/>
            <a:stretch>
              <a:fillRect l="0" t="0" r="0" b="-4722"/>
            </a:stretch>
          </a:blipFill>
        </p:spPr>
      </p:sp>
      <p:sp>
        <p:nvSpPr>
          <p:cNvPr name="TextBox 3" id="3"/>
          <p:cNvSpPr txBox="true"/>
          <p:nvPr/>
        </p:nvSpPr>
        <p:spPr>
          <a:xfrm rot="0">
            <a:off x="1473866" y="1693172"/>
            <a:ext cx="7856167" cy="1726438"/>
          </a:xfrm>
          <a:prstGeom prst="rect">
            <a:avLst/>
          </a:prstGeom>
        </p:spPr>
        <p:txBody>
          <a:bodyPr anchor="t" rtlCol="false" tIns="0" lIns="0" bIns="0" rIns="0">
            <a:spAutoFit/>
          </a:bodyPr>
          <a:lstStyle/>
          <a:p>
            <a:pPr>
              <a:lnSpc>
                <a:spcPts val="6776"/>
              </a:lnSpc>
            </a:pPr>
            <a:r>
              <a:rPr lang="en-US" sz="5600">
                <a:solidFill>
                  <a:srgbClr val="18072B"/>
                </a:solidFill>
                <a:latin typeface="Roboto Bold"/>
              </a:rPr>
              <a:t>Problem Analyst</a:t>
            </a:r>
          </a:p>
          <a:p>
            <a:pPr>
              <a:lnSpc>
                <a:spcPts val="6776"/>
              </a:lnSpc>
            </a:pPr>
          </a:p>
        </p:txBody>
      </p:sp>
      <p:sp>
        <p:nvSpPr>
          <p:cNvPr name="TextBox 4" id="4"/>
          <p:cNvSpPr txBox="true"/>
          <p:nvPr/>
        </p:nvSpPr>
        <p:spPr>
          <a:xfrm rot="0">
            <a:off x="11159374" y="2094364"/>
            <a:ext cx="5573661" cy="487675"/>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Patients</a:t>
            </a:r>
          </a:p>
        </p:txBody>
      </p:sp>
      <p:sp>
        <p:nvSpPr>
          <p:cNvPr name="TextBox 5" id="5"/>
          <p:cNvSpPr txBox="true"/>
          <p:nvPr/>
        </p:nvSpPr>
        <p:spPr>
          <a:xfrm rot="0">
            <a:off x="1473866" y="2642615"/>
            <a:ext cx="7856167" cy="1108512"/>
          </a:xfrm>
          <a:prstGeom prst="rect">
            <a:avLst/>
          </a:prstGeom>
        </p:spPr>
        <p:txBody>
          <a:bodyPr anchor="t" rtlCol="false" tIns="0" lIns="0" bIns="0" rIns="0">
            <a:spAutoFit/>
          </a:bodyPr>
          <a:lstStyle/>
          <a:p>
            <a:pPr>
              <a:lnSpc>
                <a:spcPts val="2940"/>
              </a:lnSpc>
            </a:pPr>
            <a:r>
              <a:rPr lang="en-US" sz="2100">
                <a:solidFill>
                  <a:srgbClr val="18072B"/>
                </a:solidFill>
                <a:latin typeface="Kollektif"/>
              </a:rPr>
              <a:t>To address the issue effectively, it is essential to analyze the users involved in the problem. In this context, our team will examine two main users: the patient and the administrator.</a:t>
            </a:r>
          </a:p>
        </p:txBody>
      </p:sp>
      <p:sp>
        <p:nvSpPr>
          <p:cNvPr name="TextBox 6" id="6"/>
          <p:cNvSpPr txBox="true"/>
          <p:nvPr/>
        </p:nvSpPr>
        <p:spPr>
          <a:xfrm rot="0">
            <a:off x="11159374" y="2606542"/>
            <a:ext cx="6018181" cy="2208874"/>
          </a:xfrm>
          <a:prstGeom prst="rect">
            <a:avLst/>
          </a:prstGeom>
        </p:spPr>
        <p:txBody>
          <a:bodyPr anchor="t" rtlCol="false" tIns="0" lIns="0" bIns="0" rIns="0">
            <a:spAutoFit/>
          </a:bodyPr>
          <a:lstStyle/>
          <a:p>
            <a:pPr algn="just">
              <a:lnSpc>
                <a:spcPts val="2520"/>
              </a:lnSpc>
            </a:pPr>
            <a:r>
              <a:rPr lang="en-US" sz="2100">
                <a:solidFill>
                  <a:srgbClr val="18072B"/>
                </a:solidFill>
                <a:latin typeface="Kollektif"/>
              </a:rPr>
              <a:t>On the patient side, it is crucial to develop an interface that allows patients to schedule appointments flexibly. Patients should have the option to choose their preferred doctor, select appointment time slots, and choose services that align with both their personal schedules and the availability of the chosen healthcare provider.</a:t>
            </a: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9746" y="760598"/>
            <a:ext cx="300896" cy="300896"/>
          </a:xfrm>
          <a:custGeom>
            <a:avLst/>
            <a:gdLst/>
            <a:ahLst/>
            <a:cxnLst/>
            <a:rect r="r" b="b" t="t" l="l"/>
            <a:pathLst>
              <a:path h="300896" w="300896">
                <a:moveTo>
                  <a:pt x="0" y="0"/>
                </a:moveTo>
                <a:lnTo>
                  <a:pt x="300896" y="0"/>
                </a:lnTo>
                <a:lnTo>
                  <a:pt x="300896" y="300895"/>
                </a:lnTo>
                <a:lnTo>
                  <a:pt x="0" y="300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35766" y="814525"/>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Freeform 10" id="10"/>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9985850" y="2011785"/>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0000610" y="2235898"/>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01</a:t>
            </a:r>
          </a:p>
        </p:txBody>
      </p:sp>
      <p:sp>
        <p:nvSpPr>
          <p:cNvPr name="TextBox 13" id="13"/>
          <p:cNvSpPr txBox="true"/>
          <p:nvPr/>
        </p:nvSpPr>
        <p:spPr>
          <a:xfrm rot="0">
            <a:off x="11174134" y="4897995"/>
            <a:ext cx="5573661" cy="487675"/>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Administrator</a:t>
            </a:r>
          </a:p>
        </p:txBody>
      </p:sp>
      <p:sp>
        <p:nvSpPr>
          <p:cNvPr name="TextBox 14" id="14"/>
          <p:cNvSpPr txBox="true"/>
          <p:nvPr/>
        </p:nvSpPr>
        <p:spPr>
          <a:xfrm rot="0">
            <a:off x="11174134" y="5484346"/>
            <a:ext cx="6018181" cy="1894681"/>
          </a:xfrm>
          <a:prstGeom prst="rect">
            <a:avLst/>
          </a:prstGeom>
        </p:spPr>
        <p:txBody>
          <a:bodyPr anchor="t" rtlCol="false" tIns="0" lIns="0" bIns="0" rIns="0">
            <a:spAutoFit/>
          </a:bodyPr>
          <a:lstStyle/>
          <a:p>
            <a:pPr algn="just">
              <a:lnSpc>
                <a:spcPts val="2520"/>
              </a:lnSpc>
            </a:pPr>
            <a:r>
              <a:rPr lang="en-US" sz="2100">
                <a:solidFill>
                  <a:srgbClr val="18072B"/>
                </a:solidFill>
                <a:latin typeface="Kollektif"/>
              </a:rPr>
              <a:t>On the admin side, administrators should have control over the number of doctors and patients, enabling them to add new doctors and oversee the approval and management of appointments. This includes the ability to monitor and manage appointments effectively.</a:t>
            </a:r>
          </a:p>
        </p:txBody>
      </p:sp>
      <p:sp>
        <p:nvSpPr>
          <p:cNvPr name="Freeform 15" id="15"/>
          <p:cNvSpPr/>
          <p:nvPr/>
        </p:nvSpPr>
        <p:spPr>
          <a:xfrm flipH="false" flipV="false" rot="0">
            <a:off x="10000610" y="4815416"/>
            <a:ext cx="959718" cy="959718"/>
          </a:xfrm>
          <a:custGeom>
            <a:avLst/>
            <a:gdLst/>
            <a:ahLst/>
            <a:cxnLst/>
            <a:rect r="r" b="b" t="t" l="l"/>
            <a:pathLst>
              <a:path h="959718" w="959718">
                <a:moveTo>
                  <a:pt x="0" y="0"/>
                </a:moveTo>
                <a:lnTo>
                  <a:pt x="959719" y="0"/>
                </a:lnTo>
                <a:lnTo>
                  <a:pt x="959719" y="959718"/>
                </a:lnTo>
                <a:lnTo>
                  <a:pt x="0" y="9597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0015371" y="5039529"/>
            <a:ext cx="944958" cy="454342"/>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02</a:t>
            </a:r>
          </a:p>
        </p:txBody>
      </p:sp>
      <p:sp>
        <p:nvSpPr>
          <p:cNvPr name="TextBox 17" id="17"/>
          <p:cNvSpPr txBox="true"/>
          <p:nvPr/>
        </p:nvSpPr>
        <p:spPr>
          <a:xfrm rot="0">
            <a:off x="11159374" y="7499707"/>
            <a:ext cx="5573661" cy="487675"/>
          </a:xfrm>
          <a:prstGeom prst="rect">
            <a:avLst/>
          </a:prstGeom>
        </p:spPr>
        <p:txBody>
          <a:bodyPr anchor="t" rtlCol="false" tIns="0" lIns="0" bIns="0" rIns="0">
            <a:spAutoFit/>
          </a:bodyPr>
          <a:lstStyle/>
          <a:p>
            <a:pPr>
              <a:lnSpc>
                <a:spcPts val="4004"/>
              </a:lnSpc>
            </a:pPr>
            <a:r>
              <a:rPr lang="en-US" sz="2600">
                <a:solidFill>
                  <a:srgbClr val="000000"/>
                </a:solidFill>
                <a:latin typeface="Roboto Bold"/>
              </a:rPr>
              <a:t>Doctors</a:t>
            </a:r>
          </a:p>
        </p:txBody>
      </p:sp>
      <p:sp>
        <p:nvSpPr>
          <p:cNvPr name="TextBox 18" id="18"/>
          <p:cNvSpPr txBox="true"/>
          <p:nvPr/>
        </p:nvSpPr>
        <p:spPr>
          <a:xfrm rot="0">
            <a:off x="11174134" y="8086032"/>
            <a:ext cx="6018181" cy="952103"/>
          </a:xfrm>
          <a:prstGeom prst="rect">
            <a:avLst/>
          </a:prstGeom>
        </p:spPr>
        <p:txBody>
          <a:bodyPr anchor="t" rtlCol="false" tIns="0" lIns="0" bIns="0" rIns="0">
            <a:spAutoFit/>
          </a:bodyPr>
          <a:lstStyle/>
          <a:p>
            <a:pPr algn="just">
              <a:lnSpc>
                <a:spcPts val="2520"/>
              </a:lnSpc>
            </a:pPr>
            <a:r>
              <a:rPr lang="en-US" sz="2100">
                <a:solidFill>
                  <a:srgbClr val="18072B"/>
                </a:solidFill>
                <a:latin typeface="Kollektif"/>
              </a:rPr>
              <a:t>They should be able to receive appointment notifications via email to stay informed about their scheduled appointments.</a:t>
            </a:r>
          </a:p>
        </p:txBody>
      </p:sp>
      <p:sp>
        <p:nvSpPr>
          <p:cNvPr name="Freeform 19" id="19"/>
          <p:cNvSpPr/>
          <p:nvPr/>
        </p:nvSpPr>
        <p:spPr>
          <a:xfrm flipH="false" flipV="false" rot="0">
            <a:off x="9985850" y="7417127"/>
            <a:ext cx="959718" cy="959718"/>
          </a:xfrm>
          <a:custGeom>
            <a:avLst/>
            <a:gdLst/>
            <a:ahLst/>
            <a:cxnLst/>
            <a:rect r="r" b="b" t="t" l="l"/>
            <a:pathLst>
              <a:path h="959718" w="959718">
                <a:moveTo>
                  <a:pt x="0" y="0"/>
                </a:moveTo>
                <a:lnTo>
                  <a:pt x="959719" y="0"/>
                </a:lnTo>
                <a:lnTo>
                  <a:pt x="959719" y="959719"/>
                </a:lnTo>
                <a:lnTo>
                  <a:pt x="0" y="9597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0000610" y="7641240"/>
            <a:ext cx="944958" cy="454317"/>
          </a:xfrm>
          <a:prstGeom prst="rect">
            <a:avLst/>
          </a:prstGeom>
        </p:spPr>
        <p:txBody>
          <a:bodyPr anchor="t" rtlCol="false" tIns="0" lIns="0" bIns="0" rIns="0">
            <a:spAutoFit/>
          </a:bodyPr>
          <a:lstStyle/>
          <a:p>
            <a:pPr algn="ctr">
              <a:lnSpc>
                <a:spcPts val="3669"/>
              </a:lnSpc>
              <a:spcBef>
                <a:spcPct val="0"/>
              </a:spcBef>
            </a:pPr>
            <a:r>
              <a:rPr lang="en-US" sz="2620">
                <a:solidFill>
                  <a:srgbClr val="FFFFFF"/>
                </a:solidFill>
                <a:latin typeface="Roboto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005436" y="-938360"/>
            <a:ext cx="9234946" cy="11589400"/>
            <a:chOff x="0" y="0"/>
            <a:chExt cx="2432249" cy="3052352"/>
          </a:xfrm>
        </p:grpSpPr>
        <p:sp>
          <p:nvSpPr>
            <p:cNvPr name="Freeform 3" id="3"/>
            <p:cNvSpPr/>
            <p:nvPr/>
          </p:nvSpPr>
          <p:spPr>
            <a:xfrm flipH="false" flipV="false" rot="0">
              <a:off x="0" y="0"/>
              <a:ext cx="2432249" cy="3052352"/>
            </a:xfrm>
            <a:custGeom>
              <a:avLst/>
              <a:gdLst/>
              <a:ahLst/>
              <a:cxnLst/>
              <a:rect r="r" b="b" t="t" l="l"/>
              <a:pathLst>
                <a:path h="3052352" w="2432249">
                  <a:moveTo>
                    <a:pt x="0" y="0"/>
                  </a:moveTo>
                  <a:lnTo>
                    <a:pt x="2432249" y="0"/>
                  </a:lnTo>
                  <a:lnTo>
                    <a:pt x="2432249" y="3052352"/>
                  </a:lnTo>
                  <a:lnTo>
                    <a:pt x="0" y="3052352"/>
                  </a:lnTo>
                  <a:close/>
                </a:path>
              </a:pathLst>
            </a:custGeom>
            <a:solidFill>
              <a:srgbClr val="FFFFFF"/>
            </a:solidFill>
          </p:spPr>
        </p:sp>
        <p:sp>
          <p:nvSpPr>
            <p:cNvPr name="TextBox 4" id="4"/>
            <p:cNvSpPr txBox="true"/>
            <p:nvPr/>
          </p:nvSpPr>
          <p:spPr>
            <a:xfrm>
              <a:off x="0" y="-47625"/>
              <a:ext cx="2432249"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792640" y="92355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762482" y="2278651"/>
            <a:ext cx="10989015" cy="6931532"/>
          </a:xfrm>
          <a:custGeom>
            <a:avLst/>
            <a:gdLst/>
            <a:ahLst/>
            <a:cxnLst/>
            <a:rect r="r" b="b" t="t" l="l"/>
            <a:pathLst>
              <a:path h="6931532" w="10989015">
                <a:moveTo>
                  <a:pt x="0" y="0"/>
                </a:moveTo>
                <a:lnTo>
                  <a:pt x="10989015" y="0"/>
                </a:lnTo>
                <a:lnTo>
                  <a:pt x="10989015" y="6931532"/>
                </a:lnTo>
                <a:lnTo>
                  <a:pt x="0" y="6931532"/>
                </a:lnTo>
                <a:lnTo>
                  <a:pt x="0" y="0"/>
                </a:lnTo>
                <a:close/>
              </a:path>
            </a:pathLst>
          </a:custGeom>
          <a:blipFill>
            <a:blip r:embed="rId8"/>
            <a:stretch>
              <a:fillRect l="0" t="0" r="0" b="0"/>
            </a:stretch>
          </a:blipFill>
        </p:spPr>
      </p:sp>
      <p:sp>
        <p:nvSpPr>
          <p:cNvPr name="TextBox 12" id="12"/>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
        <p:nvSpPr>
          <p:cNvPr name="TextBox 13" id="13"/>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4" id="14"/>
          <p:cNvSpPr txBox="true"/>
          <p:nvPr/>
        </p:nvSpPr>
        <p:spPr>
          <a:xfrm rot="0">
            <a:off x="9936919" y="1169623"/>
            <a:ext cx="4640141"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FFFFFF"/>
                </a:solidFill>
                <a:latin typeface="Roboto Bold"/>
              </a:rPr>
              <a:t>Entity Relationship</a:t>
            </a:r>
          </a:p>
        </p:txBody>
      </p:sp>
      <p:sp>
        <p:nvSpPr>
          <p:cNvPr name="TextBox 15" id="15"/>
          <p:cNvSpPr txBox="true"/>
          <p:nvPr/>
        </p:nvSpPr>
        <p:spPr>
          <a:xfrm rot="0">
            <a:off x="401607" y="4468067"/>
            <a:ext cx="5436474" cy="2180431"/>
          </a:xfrm>
          <a:prstGeom prst="rect">
            <a:avLst/>
          </a:prstGeom>
        </p:spPr>
        <p:txBody>
          <a:bodyPr anchor="t" rtlCol="false" tIns="0" lIns="0" bIns="0" rIns="0">
            <a:spAutoFit/>
          </a:bodyPr>
          <a:lstStyle/>
          <a:p>
            <a:pPr marL="0" indent="0" lvl="0">
              <a:lnSpc>
                <a:spcPts val="2879"/>
              </a:lnSpc>
              <a:spcBef>
                <a:spcPct val="0"/>
              </a:spcBef>
            </a:pPr>
            <a:r>
              <a:rPr lang="en-US" sz="2400">
                <a:solidFill>
                  <a:srgbClr val="18072B"/>
                </a:solidFill>
                <a:latin typeface="Kollektif"/>
              </a:rPr>
              <a:t>The following ER represent the relationship between all of the entity in the database as well as their relationship with each other. Through this, users can understand how the system behind this project and how to operate it fluently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3166080" y="-838236"/>
            <a:ext cx="10055028" cy="11589400"/>
            <a:chOff x="0" y="0"/>
            <a:chExt cx="2648238" cy="3052352"/>
          </a:xfrm>
        </p:grpSpPr>
        <p:sp>
          <p:nvSpPr>
            <p:cNvPr name="Freeform 3" id="3"/>
            <p:cNvSpPr/>
            <p:nvPr/>
          </p:nvSpPr>
          <p:spPr>
            <a:xfrm flipH="false" flipV="false" rot="0">
              <a:off x="0" y="0"/>
              <a:ext cx="2648238" cy="3052352"/>
            </a:xfrm>
            <a:custGeom>
              <a:avLst/>
              <a:gdLst/>
              <a:ahLst/>
              <a:cxnLst/>
              <a:rect r="r" b="b" t="t" l="l"/>
              <a:pathLst>
                <a:path h="3052352" w="2648238">
                  <a:moveTo>
                    <a:pt x="0" y="0"/>
                  </a:moveTo>
                  <a:lnTo>
                    <a:pt x="2648238" y="0"/>
                  </a:lnTo>
                  <a:lnTo>
                    <a:pt x="2648238" y="3052352"/>
                  </a:lnTo>
                  <a:lnTo>
                    <a:pt x="0" y="3052352"/>
                  </a:lnTo>
                  <a:close/>
                </a:path>
              </a:pathLst>
            </a:custGeom>
            <a:solidFill>
              <a:srgbClr val="FFFFFF"/>
            </a:solidFill>
          </p:spPr>
        </p:sp>
        <p:sp>
          <p:nvSpPr>
            <p:cNvPr name="TextBox 4" id="4"/>
            <p:cNvSpPr txBox="true"/>
            <p:nvPr/>
          </p:nvSpPr>
          <p:spPr>
            <a:xfrm>
              <a:off x="0" y="-47625"/>
              <a:ext cx="2648238" cy="3099977"/>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712" y="878252"/>
            <a:ext cx="300896" cy="300896"/>
          </a:xfrm>
          <a:custGeom>
            <a:avLst/>
            <a:gdLst/>
            <a:ahLst/>
            <a:cxnLst/>
            <a:rect r="r" b="b" t="t" l="l"/>
            <a:pathLst>
              <a:path h="300896" w="300896">
                <a:moveTo>
                  <a:pt x="0" y="0"/>
                </a:moveTo>
                <a:lnTo>
                  <a:pt x="300895" y="0"/>
                </a:lnTo>
                <a:lnTo>
                  <a:pt x="300895" y="300896"/>
                </a:lnTo>
                <a:lnTo>
                  <a:pt x="0" y="30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100000">
            <a:off x="-1784959" y="1187023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100000">
            <a:off x="-536152" y="12228206"/>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33201" y="9134823"/>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687570" y="2761839"/>
            <a:ext cx="9784336" cy="5778062"/>
          </a:xfrm>
          <a:custGeom>
            <a:avLst/>
            <a:gdLst/>
            <a:ahLst/>
            <a:cxnLst/>
            <a:rect r="r" b="b" t="t" l="l"/>
            <a:pathLst>
              <a:path h="5778062" w="9784336">
                <a:moveTo>
                  <a:pt x="0" y="0"/>
                </a:moveTo>
                <a:lnTo>
                  <a:pt x="9784336" y="0"/>
                </a:lnTo>
                <a:lnTo>
                  <a:pt x="9784336" y="5778063"/>
                </a:lnTo>
                <a:lnTo>
                  <a:pt x="0" y="5778063"/>
                </a:lnTo>
                <a:lnTo>
                  <a:pt x="0" y="0"/>
                </a:lnTo>
                <a:close/>
              </a:path>
            </a:pathLst>
          </a:custGeom>
          <a:blipFill>
            <a:blip r:embed="rId8"/>
            <a:stretch>
              <a:fillRect l="0" t="0" r="0" b="0"/>
            </a:stretch>
          </a:blipFill>
        </p:spPr>
      </p:sp>
      <p:sp>
        <p:nvSpPr>
          <p:cNvPr name="TextBox 12" id="12"/>
          <p:cNvSpPr txBox="true"/>
          <p:nvPr/>
        </p:nvSpPr>
        <p:spPr>
          <a:xfrm rot="0">
            <a:off x="576732" y="932180"/>
            <a:ext cx="3032398" cy="240599"/>
          </a:xfrm>
          <a:prstGeom prst="rect">
            <a:avLst/>
          </a:prstGeom>
        </p:spPr>
        <p:txBody>
          <a:bodyPr anchor="t" rtlCol="false" tIns="0" lIns="0" bIns="0" rIns="0">
            <a:spAutoFit/>
          </a:bodyPr>
          <a:lstStyle/>
          <a:p>
            <a:pPr>
              <a:lnSpc>
                <a:spcPts val="1869"/>
              </a:lnSpc>
            </a:pPr>
            <a:r>
              <a:rPr lang="en-US" sz="1699" spc="67">
                <a:solidFill>
                  <a:srgbClr val="18072B"/>
                </a:solidFill>
                <a:latin typeface="Kollektif Bold"/>
              </a:rPr>
              <a:t>DATABASE REPORT</a:t>
            </a:r>
          </a:p>
        </p:txBody>
      </p:sp>
      <p:sp>
        <p:nvSpPr>
          <p:cNvPr name="TextBox 13" id="13"/>
          <p:cNvSpPr txBox="true"/>
          <p:nvPr/>
        </p:nvSpPr>
        <p:spPr>
          <a:xfrm rot="0">
            <a:off x="339136" y="4822830"/>
            <a:ext cx="5827902" cy="1598930"/>
          </a:xfrm>
          <a:prstGeom prst="rect">
            <a:avLst/>
          </a:prstGeom>
        </p:spPr>
        <p:txBody>
          <a:bodyPr anchor="t" rtlCol="false" tIns="0" lIns="0" bIns="0" rIns="0">
            <a:spAutoFit/>
          </a:bodyPr>
          <a:lstStyle/>
          <a:p>
            <a:pPr>
              <a:lnSpc>
                <a:spcPts val="3219"/>
              </a:lnSpc>
            </a:pPr>
            <a:r>
              <a:rPr lang="en-US" sz="2299">
                <a:solidFill>
                  <a:srgbClr val="18072B"/>
                </a:solidFill>
                <a:latin typeface="Kollektif"/>
              </a:rPr>
              <a:t>The Following Diagram consist of every table in the database as well as the the relationship of every primary key and foreign key in the database design</a:t>
            </a:r>
          </a:p>
        </p:txBody>
      </p:sp>
      <p:sp>
        <p:nvSpPr>
          <p:cNvPr name="TextBox 14" id="14"/>
          <p:cNvSpPr txBox="true"/>
          <p:nvPr/>
        </p:nvSpPr>
        <p:spPr>
          <a:xfrm rot="0">
            <a:off x="9144000" y="1102363"/>
            <a:ext cx="681264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FFFFFF"/>
                </a:solidFill>
                <a:latin typeface="Roboto Bold"/>
              </a:rPr>
              <a:t>Entity Relationship Diagram</a:t>
            </a:r>
          </a:p>
        </p:txBody>
      </p:sp>
      <p:sp>
        <p:nvSpPr>
          <p:cNvPr name="TextBox 15" id="15"/>
          <p:cNvSpPr txBox="true"/>
          <p:nvPr/>
        </p:nvSpPr>
        <p:spPr>
          <a:xfrm rot="0">
            <a:off x="241635" y="1630984"/>
            <a:ext cx="5115120" cy="647667"/>
          </a:xfrm>
          <a:prstGeom prst="rect">
            <a:avLst/>
          </a:prstGeom>
        </p:spPr>
        <p:txBody>
          <a:bodyPr anchor="t" rtlCol="false" tIns="0" lIns="0" bIns="0" rIns="0">
            <a:spAutoFit/>
          </a:bodyPr>
          <a:lstStyle/>
          <a:p>
            <a:pPr marL="0" indent="0" lvl="0">
              <a:lnSpc>
                <a:spcPts val="5040"/>
              </a:lnSpc>
              <a:spcBef>
                <a:spcPct val="0"/>
              </a:spcBef>
            </a:pPr>
            <a:r>
              <a:rPr lang="en-US" sz="4200">
                <a:solidFill>
                  <a:srgbClr val="18072B"/>
                </a:solidFill>
                <a:latin typeface="Roboto Bold"/>
              </a:rPr>
              <a:t>Database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DAF6ESdYofs</dc:identifier>
  <dcterms:modified xsi:type="dcterms:W3CDTF">2011-08-01T06:04:30Z</dcterms:modified>
  <cp:revision>1</cp:revision>
  <dc:title>White and Purple Professional Technology Startup Business Company Presentation</dc:title>
</cp:coreProperties>
</file>